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318" r:id="rId2"/>
    <p:sldId id="343" r:id="rId3"/>
    <p:sldId id="339" r:id="rId4"/>
    <p:sldId id="337" r:id="rId5"/>
    <p:sldId id="338" r:id="rId6"/>
    <p:sldId id="347" r:id="rId7"/>
    <p:sldId id="340" r:id="rId8"/>
    <p:sldId id="344" r:id="rId9"/>
    <p:sldId id="342" r:id="rId10"/>
    <p:sldId id="346" r:id="rId11"/>
    <p:sldId id="345" r:id="rId12"/>
    <p:sldId id="336" r:id="rId13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guin" initials="b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-1086" y="60"/>
      </p:cViewPr>
      <p:guideLst>
        <p:guide orient="horz"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514"/>
    </p:cViewPr>
  </p:sorterViewPr>
  <p:notesViewPr>
    <p:cSldViewPr>
      <p:cViewPr varScale="1">
        <p:scale>
          <a:sx n="51" d="100"/>
          <a:sy n="51" d="100"/>
        </p:scale>
        <p:origin x="-3006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Srv-iecd\Commun\FINANCE-COMPTABILITE\4%20Contr&#244;le%20financier\2012\S&#233;minaire%20sept%202012\CA%20depuis%202005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crabeisen\AppData\Local\Microsoft\Windows\Temporary%20Internet%20Files\Content.Outlook\LBH2RH8Z\2013%2006%20Graphes%20v3%20(2)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5267326825649557E-2"/>
          <c:y val="4.4568638310502832E-2"/>
          <c:w val="0.96473272036416713"/>
          <c:h val="0.670452246599466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CA!$A$4</c:f>
              <c:strCache>
                <c:ptCount val="1"/>
                <c:pt idx="0">
                  <c:v>Madagascar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CA!$B$3:$I$3</c:f>
              <c:strCach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 e</c:v>
                </c:pt>
                <c:pt idx="7">
                  <c:v>2013 e</c:v>
                </c:pt>
              </c:strCache>
            </c:strRef>
          </c:cat>
          <c:val>
            <c:numRef>
              <c:f>CA!$B$4:$I$4</c:f>
              <c:numCache>
                <c:formatCode>#,##0</c:formatCode>
                <c:ptCount val="8"/>
                <c:pt idx="0">
                  <c:v>338792.91000000021</c:v>
                </c:pt>
                <c:pt idx="1">
                  <c:v>556581.69999999821</c:v>
                </c:pt>
                <c:pt idx="2">
                  <c:v>636553.01</c:v>
                </c:pt>
                <c:pt idx="3">
                  <c:v>737041.58</c:v>
                </c:pt>
                <c:pt idx="4">
                  <c:v>1164512</c:v>
                </c:pt>
                <c:pt idx="5">
                  <c:v>1500887.75</c:v>
                </c:pt>
                <c:pt idx="6">
                  <c:v>1223364.8701298721</c:v>
                </c:pt>
                <c:pt idx="7">
                  <c:v>1053212.7272727266</c:v>
                </c:pt>
              </c:numCache>
            </c:numRef>
          </c:val>
        </c:ser>
        <c:ser>
          <c:idx val="1"/>
          <c:order val="1"/>
          <c:tx>
            <c:strRef>
              <c:f>CA!$A$11</c:f>
              <c:strCache>
                <c:ptCount val="1"/>
                <c:pt idx="0">
                  <c:v>Afrique</c:v>
                </c:pt>
              </c:strCache>
            </c:strRef>
          </c:tx>
          <c:spPr>
            <a:solidFill>
              <a:srgbClr val="FC3EE5"/>
            </a:solidFill>
          </c:spPr>
          <c:invertIfNegative val="0"/>
          <c:cat>
            <c:strRef>
              <c:f>CA!$B$3:$I$3</c:f>
              <c:strCach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 e</c:v>
                </c:pt>
                <c:pt idx="7">
                  <c:v>2013 e</c:v>
                </c:pt>
              </c:strCache>
            </c:strRef>
          </c:cat>
          <c:val>
            <c:numRef>
              <c:f>CA!$B$11:$I$11</c:f>
              <c:numCache>
                <c:formatCode>#,##0</c:formatCode>
                <c:ptCount val="8"/>
                <c:pt idx="0">
                  <c:v>481641.8</c:v>
                </c:pt>
                <c:pt idx="1">
                  <c:v>1288078.24</c:v>
                </c:pt>
                <c:pt idx="2">
                  <c:v>1202717.05</c:v>
                </c:pt>
                <c:pt idx="3">
                  <c:v>1916853.73</c:v>
                </c:pt>
                <c:pt idx="4">
                  <c:v>2198459.3499999987</c:v>
                </c:pt>
                <c:pt idx="5">
                  <c:v>2495356.29</c:v>
                </c:pt>
                <c:pt idx="6">
                  <c:v>2581677.6136363638</c:v>
                </c:pt>
                <c:pt idx="7">
                  <c:v>2197231.5714285714</c:v>
                </c:pt>
              </c:numCache>
            </c:numRef>
          </c:val>
        </c:ser>
        <c:ser>
          <c:idx val="2"/>
          <c:order val="2"/>
          <c:tx>
            <c:strRef>
              <c:f>CA!$A$12</c:f>
              <c:strCache>
                <c:ptCount val="1"/>
                <c:pt idx="0">
                  <c:v>Am. latine</c:v>
                </c:pt>
              </c:strCache>
            </c:strRef>
          </c:tx>
          <c:invertIfNegative val="0"/>
          <c:cat>
            <c:strRef>
              <c:f>CA!$B$3:$I$3</c:f>
              <c:strCach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 e</c:v>
                </c:pt>
                <c:pt idx="7">
                  <c:v>2013 e</c:v>
                </c:pt>
              </c:strCache>
            </c:strRef>
          </c:cat>
          <c:val>
            <c:numRef>
              <c:f>CA!$B$12:$I$12</c:f>
              <c:numCache>
                <c:formatCode>#,##0</c:formatCode>
                <c:ptCount val="8"/>
                <c:pt idx="0">
                  <c:v>124750.38</c:v>
                </c:pt>
                <c:pt idx="1">
                  <c:v>42653</c:v>
                </c:pt>
                <c:pt idx="2">
                  <c:v>156959.88999999969</c:v>
                </c:pt>
                <c:pt idx="3">
                  <c:v>16850</c:v>
                </c:pt>
                <c:pt idx="4">
                  <c:v>22733</c:v>
                </c:pt>
                <c:pt idx="5">
                  <c:v>9373.42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3"/>
          <c:order val="3"/>
          <c:tx>
            <c:strRef>
              <c:f>CA!$A$19</c:f>
              <c:strCache>
                <c:ptCount val="1"/>
                <c:pt idx="0">
                  <c:v>Proche-Orient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cat>
            <c:strRef>
              <c:f>CA!$B$3:$I$3</c:f>
              <c:strCach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 e</c:v>
                </c:pt>
                <c:pt idx="7">
                  <c:v>2013 e</c:v>
                </c:pt>
              </c:strCache>
            </c:strRef>
          </c:cat>
          <c:val>
            <c:numRef>
              <c:f>CA!$B$19:$I$19</c:f>
              <c:numCache>
                <c:formatCode>#,##0</c:formatCode>
                <c:ptCount val="8"/>
                <c:pt idx="0">
                  <c:v>19977.68</c:v>
                </c:pt>
                <c:pt idx="1">
                  <c:v>75598.01999999999</c:v>
                </c:pt>
                <c:pt idx="2">
                  <c:v>134326.03999999998</c:v>
                </c:pt>
                <c:pt idx="3">
                  <c:v>1748574.37</c:v>
                </c:pt>
                <c:pt idx="4">
                  <c:v>1901779.6800000011</c:v>
                </c:pt>
                <c:pt idx="5">
                  <c:v>1949921.31</c:v>
                </c:pt>
                <c:pt idx="6">
                  <c:v>2386956.6630381523</c:v>
                </c:pt>
                <c:pt idx="7">
                  <c:v>1685826.7952338923</c:v>
                </c:pt>
              </c:numCache>
            </c:numRef>
          </c:val>
        </c:ser>
        <c:ser>
          <c:idx val="4"/>
          <c:order val="4"/>
          <c:tx>
            <c:strRef>
              <c:f>CA!$A$20</c:f>
              <c:strCache>
                <c:ptCount val="1"/>
                <c:pt idx="0">
                  <c:v>Asie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strRef>
              <c:f>CA!$B$3:$I$3</c:f>
              <c:strCach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 e</c:v>
                </c:pt>
                <c:pt idx="7">
                  <c:v>2013 e</c:v>
                </c:pt>
              </c:strCache>
            </c:strRef>
          </c:cat>
          <c:val>
            <c:numRef>
              <c:f>CA!$B$20:$I$20</c:f>
              <c:numCache>
                <c:formatCode>#,##0</c:formatCode>
                <c:ptCount val="8"/>
                <c:pt idx="0">
                  <c:v>33403</c:v>
                </c:pt>
                <c:pt idx="1">
                  <c:v>86358.07</c:v>
                </c:pt>
                <c:pt idx="2">
                  <c:v>16023.720000000008</c:v>
                </c:pt>
                <c:pt idx="3">
                  <c:v>275217</c:v>
                </c:pt>
                <c:pt idx="4">
                  <c:v>472871</c:v>
                </c:pt>
                <c:pt idx="5">
                  <c:v>470895.51</c:v>
                </c:pt>
                <c:pt idx="6">
                  <c:v>469908.27922077995</c:v>
                </c:pt>
                <c:pt idx="7">
                  <c:v>252237.62987012978</c:v>
                </c:pt>
              </c:numCache>
            </c:numRef>
          </c:val>
        </c:ser>
        <c:ser>
          <c:idx val="5"/>
          <c:order val="5"/>
          <c:tx>
            <c:strRef>
              <c:f>CA!$A$21</c:f>
              <c:strCache>
                <c:ptCount val="1"/>
                <c:pt idx="0">
                  <c:v>Europe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CA!$B$3:$I$3</c:f>
              <c:strCach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 e</c:v>
                </c:pt>
                <c:pt idx="7">
                  <c:v>2013 e</c:v>
                </c:pt>
              </c:strCache>
            </c:strRef>
          </c:cat>
          <c:val>
            <c:numRef>
              <c:f>CA!$B$21:$I$21</c:f>
              <c:numCache>
                <c:formatCode>#,##0</c:formatCode>
                <c:ptCount val="8"/>
                <c:pt idx="0">
                  <c:v>60489</c:v>
                </c:pt>
                <c:pt idx="1">
                  <c:v>81633.97</c:v>
                </c:pt>
                <c:pt idx="2">
                  <c:v>59255.33</c:v>
                </c:pt>
                <c:pt idx="3">
                  <c:v>251906</c:v>
                </c:pt>
                <c:pt idx="4">
                  <c:v>525485</c:v>
                </c:pt>
                <c:pt idx="5">
                  <c:v>41627.350000000013</c:v>
                </c:pt>
                <c:pt idx="6">
                  <c:v>55800</c:v>
                </c:pt>
                <c:pt idx="7">
                  <c:v>42571.428571428653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9848192"/>
        <c:axId val="99849728"/>
      </c:barChart>
      <c:catAx>
        <c:axId val="99848192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99849728"/>
        <c:crosses val="autoZero"/>
        <c:auto val="1"/>
        <c:lblAlgn val="ctr"/>
        <c:lblOffset val="100"/>
        <c:noMultiLvlLbl val="0"/>
      </c:catAx>
      <c:valAx>
        <c:axId val="9984972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one"/>
        <c:crossAx val="9984819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egendEntry>
        <c:idx val="2"/>
        <c:txPr>
          <a:bodyPr/>
          <a:lstStyle/>
          <a:p>
            <a:pPr>
              <a:defRPr sz="1600" b="1" u="sng"/>
            </a:pPr>
            <a:endParaRPr lang="fr-FR"/>
          </a:p>
        </c:txPr>
      </c:legendEntry>
      <c:legendEntry>
        <c:idx val="4"/>
        <c:txPr>
          <a:bodyPr/>
          <a:lstStyle/>
          <a:p>
            <a:pPr>
              <a:defRPr sz="1600" b="1" u="sng"/>
            </a:pPr>
            <a:endParaRPr lang="fr-FR"/>
          </a:p>
        </c:txPr>
      </c:legendEntry>
      <c:legendEntry>
        <c:idx val="5"/>
        <c:txPr>
          <a:bodyPr/>
          <a:lstStyle/>
          <a:p>
            <a:pPr>
              <a:defRPr sz="1600" b="1" u="sng"/>
            </a:pPr>
            <a:endParaRPr lang="fr-FR"/>
          </a:p>
        </c:txPr>
      </c:legendEntry>
      <c:layout>
        <c:manualLayout>
          <c:xMode val="edge"/>
          <c:yMode val="edge"/>
          <c:x val="1.5663883963682883E-2"/>
          <c:y val="0.8340837336481689"/>
          <c:w val="0.95506148493513443"/>
          <c:h val="0.11976262289247756"/>
        </c:manualLayout>
      </c:layout>
      <c:overlay val="0"/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Appui TPE</c:v>
                </c:pt>
              </c:strCache>
            </c:strRef>
          </c:tx>
          <c:invertIfNegative val="0"/>
          <c:cat>
            <c:numRef>
              <c:f>Feuil1!$A$2:$A$5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Feuil1!$B$2:$B$5</c:f>
              <c:numCache>
                <c:formatCode>General</c:formatCode>
                <c:ptCount val="4"/>
                <c:pt idx="0">
                  <c:v>1.6</c:v>
                </c:pt>
                <c:pt idx="1">
                  <c:v>1.6</c:v>
                </c:pt>
                <c:pt idx="2">
                  <c:v>1.7</c:v>
                </c:pt>
                <c:pt idx="3">
                  <c:v>1.8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Formation Professionnelle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numRef>
              <c:f>Feuil1!$A$2:$A$5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2.8</c:v>
                </c:pt>
                <c:pt idx="1">
                  <c:v>3.3</c:v>
                </c:pt>
                <c:pt idx="2">
                  <c:v>3.15</c:v>
                </c:pt>
                <c:pt idx="3">
                  <c:v>1.8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Accès Education &amp; Santé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numRef>
              <c:f>Feuil1!$A$2:$A$5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Feuil1!$D$2:$D$5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2</c:v>
                </c:pt>
                <c:pt idx="2">
                  <c:v>2.1</c:v>
                </c:pt>
                <c:pt idx="3">
                  <c:v>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744256"/>
        <c:axId val="17745792"/>
      </c:barChart>
      <c:catAx>
        <c:axId val="17744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745792"/>
        <c:crosses val="autoZero"/>
        <c:auto val="1"/>
        <c:lblAlgn val="ctr"/>
        <c:lblOffset val="100"/>
        <c:noMultiLvlLbl val="0"/>
      </c:catAx>
      <c:valAx>
        <c:axId val="17745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744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13982879790036"/>
          <c:y val="1.9995718687685529E-2"/>
          <c:w val="0.30860171202099657"/>
          <c:h val="0.4236795403753964"/>
        </c:manualLayout>
      </c:layout>
      <c:overlay val="0"/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sz="1400"/>
              <a:t>Répartition</a:t>
            </a:r>
            <a:r>
              <a:rPr lang="fr-FR" sz="1400" baseline="0"/>
              <a:t> </a:t>
            </a:r>
            <a:r>
              <a:rPr lang="fr-FR" sz="1400"/>
              <a:t>des dépenses </a:t>
            </a:r>
          </a:p>
          <a:p>
            <a:pPr>
              <a:defRPr/>
            </a:pPr>
            <a:r>
              <a:rPr lang="fr-FR" sz="1400"/>
              <a:t>par thématiques 2012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3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6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8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9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10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2"/>
            <c:invertIfNegative val="0"/>
            <c:bubble3D val="0"/>
            <c:spPr>
              <a:solidFill>
                <a:srgbClr val="FF66CC"/>
              </a:solidFill>
            </c:spPr>
          </c:dPt>
          <c:cat>
            <c:strRef>
              <c:f>Programmes!$C$57:$C$66</c:f>
              <c:strCache>
                <c:ptCount val="10"/>
                <c:pt idx="0">
                  <c:v>Appui aux petites entreprises</c:v>
                </c:pt>
                <c:pt idx="1">
                  <c:v>Activités génératrices de revenus</c:v>
                </c:pt>
                <c:pt idx="2">
                  <c:v>Hôtellerie-restauration</c:v>
                </c:pt>
                <c:pt idx="3">
                  <c:v>Métiers ruraux</c:v>
                </c:pt>
                <c:pt idx="4">
                  <c:v>Métiers de la santé</c:v>
                </c:pt>
                <c:pt idx="5">
                  <c:v>Electrotechnique</c:v>
                </c:pt>
                <c:pt idx="6">
                  <c:v>Informatique</c:v>
                </c:pt>
                <c:pt idx="7">
                  <c:v>Autres</c:v>
                </c:pt>
                <c:pt idx="8">
                  <c:v>Renforcement éducatif et scolaire</c:v>
                </c:pt>
                <c:pt idx="9">
                  <c:v>Santé</c:v>
                </c:pt>
              </c:strCache>
            </c:strRef>
          </c:cat>
          <c:val>
            <c:numRef>
              <c:f>Programmes!$D$57:$D$66</c:f>
              <c:numCache>
                <c:formatCode>#,##0</c:formatCode>
                <c:ptCount val="10"/>
                <c:pt idx="0">
                  <c:v>1047515.73</c:v>
                </c:pt>
                <c:pt idx="1">
                  <c:v>229352</c:v>
                </c:pt>
                <c:pt idx="2">
                  <c:v>1011263.63</c:v>
                </c:pt>
                <c:pt idx="3">
                  <c:v>651456.21</c:v>
                </c:pt>
                <c:pt idx="4">
                  <c:v>526225.92999999993</c:v>
                </c:pt>
                <c:pt idx="5">
                  <c:v>436062.48</c:v>
                </c:pt>
                <c:pt idx="6">
                  <c:v>263674.69999999995</c:v>
                </c:pt>
                <c:pt idx="7">
                  <c:v>314999.69</c:v>
                </c:pt>
                <c:pt idx="8">
                  <c:v>1458720.96</c:v>
                </c:pt>
                <c:pt idx="9">
                  <c:v>326636.40000000002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989504"/>
        <c:axId val="52243840"/>
      </c:barChart>
      <c:catAx>
        <c:axId val="5198950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52243840"/>
        <c:crosses val="autoZero"/>
        <c:auto val="1"/>
        <c:lblAlgn val="ctr"/>
        <c:lblOffset val="100"/>
        <c:noMultiLvlLbl val="0"/>
      </c:catAx>
      <c:valAx>
        <c:axId val="52243840"/>
        <c:scaling>
          <c:orientation val="minMax"/>
        </c:scaling>
        <c:delete val="0"/>
        <c:axPos val="l"/>
        <c:majorGridlines>
          <c:spPr>
            <a:ln w="12700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ysDot"/>
            </a:ln>
          </c:spPr>
        </c:majorGridlines>
        <c:numFmt formatCode="_(&quot;€&quot;* #,##0_);_(&quot;€&quot;* \(#,##0\);_(&quot;€&quot;* &quot;-&quot;_);_(@_)" sourceLinked="0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5198950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0.85891</cdr:x>
      <cdr:y>0.07691</cdr:y>
    </cdr:from>
    <cdr:to>
      <cdr:x>1</cdr:x>
      <cdr:y>0.8209</cdr:y>
    </cdr:to>
    <cdr:sp macro="" textlink="">
      <cdr:nvSpPr>
        <cdr:cNvPr id="2" name="Rectangle 1"/>
        <cdr:cNvSpPr/>
      </cdr:nvSpPr>
      <cdr:spPr bwMode="auto">
        <a:xfrm xmlns:a="http://schemas.openxmlformats.org/drawingml/2006/main">
          <a:off x="7452320" y="371073"/>
          <a:ext cx="1224136" cy="358936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ap="flat" cmpd="sng" algn="ctr">
          <a:noFill/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0.85891</cdr:x>
      <cdr:y>0</cdr:y>
    </cdr:from>
    <cdr:to>
      <cdr:x>1</cdr:x>
      <cdr:y>0.8209</cdr:y>
    </cdr:to>
    <cdr:sp macro="" textlink="">
      <cdr:nvSpPr>
        <cdr:cNvPr id="3" name="Rectangle 2"/>
        <cdr:cNvSpPr/>
      </cdr:nvSpPr>
      <cdr:spPr bwMode="auto">
        <a:xfrm xmlns:a="http://schemas.openxmlformats.org/drawingml/2006/main">
          <a:off x="7560840" y="-72008"/>
          <a:ext cx="1224161" cy="396046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9525" cap="flat" cmpd="sng" algn="ctr">
          <a:noFill/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CCBA8-2A21-46BA-9F47-254A59839EDC}" type="datetimeFigureOut">
              <a:rPr lang="fr-FR" smtClean="0"/>
              <a:pPr/>
              <a:t>18/06/2013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979DED-BD4E-4737-8D49-BF8D8DFA06F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2677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8BD17-8E7E-4650-838E-BCA6D5573A79}" type="datetimeFigureOut">
              <a:rPr lang="fr-FR" smtClean="0"/>
              <a:pPr/>
              <a:t>18/06/2013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9187-F77F-4146-8704-AB8BFEBD949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709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69187-F77F-4146-8704-AB8BFEBD9496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626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0" y="4149725"/>
            <a:ext cx="9144000" cy="1584325"/>
          </a:xfrm>
          <a:prstGeom prst="rect">
            <a:avLst/>
          </a:prstGeom>
          <a:solidFill>
            <a:srgbClr val="C319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just">
              <a:spcBef>
                <a:spcPct val="20000"/>
              </a:spcBef>
            </a:pPr>
            <a:endParaRPr lang="fr-FR" sz="3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27"/>
          <p:cNvSpPr>
            <a:spLocks noChangeArrowheads="1"/>
          </p:cNvSpPr>
          <p:nvPr/>
        </p:nvSpPr>
        <p:spPr bwMode="auto">
          <a:xfrm>
            <a:off x="0" y="4251325"/>
            <a:ext cx="6945313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76000" rIns="36000" bIns="360000" anchor="ctr"/>
          <a:lstStyle/>
          <a:p>
            <a:endParaRPr lang="fr-FR">
              <a:latin typeface="Arial" pitchFamily="34" charset="0"/>
            </a:endParaRPr>
          </a:p>
        </p:txBody>
      </p:sp>
      <p:pic>
        <p:nvPicPr>
          <p:cNvPr id="5" name="Picture 5" descr="logoIEC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088" y="404813"/>
            <a:ext cx="5649912" cy="194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DSCF57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19475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CERES  (7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4149725"/>
            <a:ext cx="2484437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9512" y="4374232"/>
            <a:ext cx="648072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17082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350"/>
            <a:ext cx="8590409" cy="968375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latin typeface="Calibri" pitchFamily="34" charset="0"/>
              </a:defRPr>
            </a:lvl1pPr>
            <a:lvl2pPr>
              <a:defRPr sz="1600">
                <a:latin typeface="Calibri" pitchFamily="34" charset="0"/>
              </a:defRPr>
            </a:lvl2pPr>
            <a:lvl3pPr>
              <a:defRPr sz="1200" i="1">
                <a:latin typeface="Calibri" pitchFamily="34" charset="0"/>
              </a:defRPr>
            </a:lvl3pPr>
            <a:lvl4pPr>
              <a:defRPr sz="1200">
                <a:latin typeface="Calibri" pitchFamily="34" charset="0"/>
              </a:defRPr>
            </a:lvl4pPr>
            <a:lvl5pPr>
              <a:defRPr sz="120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5" name="Rectangle 20"/>
          <p:cNvSpPr txBox="1">
            <a:spLocks noChangeArrowheads="1"/>
          </p:cNvSpPr>
          <p:nvPr userDrawn="1"/>
        </p:nvSpPr>
        <p:spPr bwMode="auto">
          <a:xfrm>
            <a:off x="2483768" y="6701634"/>
            <a:ext cx="4472136" cy="196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ctr" defTabSz="914400" rtl="0" eaLnBrk="1" latinLnBrk="0" hangingPunct="1">
              <a:spcBef>
                <a:spcPct val="0"/>
              </a:spcBef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dirty="0" smtClean="0"/>
              <a:t>Juin</a:t>
            </a:r>
            <a:r>
              <a:rPr lang="fr-FR" baseline="0" dirty="0" smtClean="0"/>
              <a:t> </a:t>
            </a:r>
            <a:r>
              <a:rPr lang="fr-FR" dirty="0" smtClean="0"/>
              <a:t>2013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50254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260350"/>
            <a:ext cx="8590409" cy="96837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4" name="Rectangle 20"/>
          <p:cNvSpPr txBox="1">
            <a:spLocks noChangeArrowheads="1"/>
          </p:cNvSpPr>
          <p:nvPr userDrawn="1"/>
        </p:nvSpPr>
        <p:spPr bwMode="auto">
          <a:xfrm>
            <a:off x="2483768" y="6701634"/>
            <a:ext cx="4472136" cy="196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ctr" defTabSz="914400" rtl="0" eaLnBrk="1" latinLnBrk="0" hangingPunct="1">
              <a:spcBef>
                <a:spcPct val="0"/>
              </a:spcBef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dirty="0" err="1" smtClean="0"/>
              <a:t>Déc</a:t>
            </a:r>
            <a:r>
              <a:rPr lang="fr-FR" dirty="0" smtClean="0"/>
              <a:t> 2012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27623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ctr"/>
          <a:lstStyle>
            <a:lvl1pPr marL="0" indent="0" algn="ctr">
              <a:buNone/>
              <a:defRPr sz="3200" b="1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21612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350"/>
            <a:ext cx="8590409" cy="96837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70482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 userDrawn="1"/>
        </p:nvGrpSpPr>
        <p:grpSpPr bwMode="auto">
          <a:xfrm>
            <a:off x="0" y="1196975"/>
            <a:ext cx="9147175" cy="31750"/>
            <a:chOff x="-2" y="3929"/>
            <a:chExt cx="5762" cy="20"/>
          </a:xfrm>
        </p:grpSpPr>
        <p:sp>
          <p:nvSpPr>
            <p:cNvPr id="1048" name="Line 7"/>
            <p:cNvSpPr>
              <a:spLocks noChangeShapeType="1"/>
            </p:cNvSpPr>
            <p:nvPr userDrawn="1"/>
          </p:nvSpPr>
          <p:spPr bwMode="auto">
            <a:xfrm>
              <a:off x="0" y="3949"/>
              <a:ext cx="5760" cy="0"/>
            </a:xfrm>
            <a:prstGeom prst="line">
              <a:avLst/>
            </a:prstGeom>
            <a:noFill/>
            <a:ln w="12700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49" name="Line 8"/>
            <p:cNvSpPr>
              <a:spLocks noChangeShapeType="1"/>
            </p:cNvSpPr>
            <p:nvPr userDrawn="1"/>
          </p:nvSpPr>
          <p:spPr bwMode="auto">
            <a:xfrm>
              <a:off x="-2" y="3929"/>
              <a:ext cx="5760" cy="0"/>
            </a:xfrm>
            <a:prstGeom prst="line">
              <a:avLst/>
            </a:prstGeom>
            <a:noFill/>
            <a:ln w="19050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50" name="Line 9"/>
            <p:cNvSpPr>
              <a:spLocks noChangeShapeType="1"/>
            </p:cNvSpPr>
            <p:nvPr userDrawn="1"/>
          </p:nvSpPr>
          <p:spPr bwMode="auto">
            <a:xfrm>
              <a:off x="0" y="3929"/>
              <a:ext cx="5760" cy="0"/>
            </a:xfrm>
            <a:prstGeom prst="line">
              <a:avLst/>
            </a:prstGeom>
            <a:noFill/>
            <a:ln w="19050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27" name="Group 10"/>
          <p:cNvGrpSpPr>
            <a:grpSpLocks/>
          </p:cNvGrpSpPr>
          <p:nvPr userDrawn="1"/>
        </p:nvGrpSpPr>
        <p:grpSpPr bwMode="auto">
          <a:xfrm>
            <a:off x="9525" y="301625"/>
            <a:ext cx="9147175" cy="31750"/>
            <a:chOff x="-2" y="3929"/>
            <a:chExt cx="5762" cy="20"/>
          </a:xfrm>
        </p:grpSpPr>
        <p:sp>
          <p:nvSpPr>
            <p:cNvPr id="1045" name="Line 11"/>
            <p:cNvSpPr>
              <a:spLocks noChangeShapeType="1"/>
            </p:cNvSpPr>
            <p:nvPr userDrawn="1"/>
          </p:nvSpPr>
          <p:spPr bwMode="auto">
            <a:xfrm>
              <a:off x="0" y="3949"/>
              <a:ext cx="5760" cy="0"/>
            </a:xfrm>
            <a:prstGeom prst="line">
              <a:avLst/>
            </a:prstGeom>
            <a:noFill/>
            <a:ln w="12700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46" name="Line 12"/>
            <p:cNvSpPr>
              <a:spLocks noChangeShapeType="1"/>
            </p:cNvSpPr>
            <p:nvPr userDrawn="1"/>
          </p:nvSpPr>
          <p:spPr bwMode="auto">
            <a:xfrm>
              <a:off x="-2" y="3929"/>
              <a:ext cx="5760" cy="0"/>
            </a:xfrm>
            <a:prstGeom prst="line">
              <a:avLst/>
            </a:prstGeom>
            <a:noFill/>
            <a:ln w="19050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47" name="Line 13"/>
            <p:cNvSpPr>
              <a:spLocks noChangeShapeType="1"/>
            </p:cNvSpPr>
            <p:nvPr userDrawn="1"/>
          </p:nvSpPr>
          <p:spPr bwMode="auto">
            <a:xfrm>
              <a:off x="0" y="3929"/>
              <a:ext cx="5760" cy="0"/>
            </a:xfrm>
            <a:prstGeom prst="line">
              <a:avLst/>
            </a:prstGeom>
            <a:noFill/>
            <a:ln w="19050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028" name="Rectangle 14"/>
          <p:cNvSpPr>
            <a:spLocks noChangeArrowheads="1"/>
          </p:cNvSpPr>
          <p:nvPr userDrawn="1"/>
        </p:nvSpPr>
        <p:spPr bwMode="auto">
          <a:xfrm>
            <a:off x="0" y="298450"/>
            <a:ext cx="6948488" cy="930275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40000" anchor="ctr"/>
          <a:lstStyle/>
          <a:p>
            <a:endParaRPr lang="fr-FR" sz="3800">
              <a:solidFill>
                <a:schemeClr val="bg1"/>
              </a:solidFill>
              <a:latin typeface="MS UI Gothic"/>
            </a:endParaRPr>
          </a:p>
        </p:txBody>
      </p:sp>
      <p:sp>
        <p:nvSpPr>
          <p:cNvPr id="1029" name="Rectangle 15"/>
          <p:cNvSpPr>
            <a:spLocks noChangeArrowheads="1"/>
          </p:cNvSpPr>
          <p:nvPr/>
        </p:nvSpPr>
        <p:spPr bwMode="auto">
          <a:xfrm>
            <a:off x="395288" y="170021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fr-FR" sz="3200">
              <a:latin typeface="Arial" pitchFamily="34" charset="0"/>
            </a:endParaRPr>
          </a:p>
        </p:txBody>
      </p:sp>
      <p:sp>
        <p:nvSpPr>
          <p:cNvPr id="1031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32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504" y="1340768"/>
            <a:ext cx="8229600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778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11760" y="6690876"/>
            <a:ext cx="4472136" cy="196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Revue financière trimestrielle – Nov 11</a:t>
            </a:r>
            <a:endParaRPr lang="fr-FR" dirty="0"/>
          </a:p>
        </p:txBody>
      </p:sp>
      <p:pic>
        <p:nvPicPr>
          <p:cNvPr id="1034" name="Picture 21" descr="logoIECD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04813"/>
            <a:ext cx="219551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5" name="Group 28"/>
          <p:cNvGrpSpPr>
            <a:grpSpLocks/>
          </p:cNvGrpSpPr>
          <p:nvPr userDrawn="1"/>
        </p:nvGrpSpPr>
        <p:grpSpPr bwMode="auto">
          <a:xfrm>
            <a:off x="0" y="1196975"/>
            <a:ext cx="9147175" cy="31750"/>
            <a:chOff x="-2" y="3929"/>
            <a:chExt cx="5762" cy="20"/>
          </a:xfrm>
        </p:grpSpPr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0" y="3949"/>
              <a:ext cx="5760" cy="0"/>
            </a:xfrm>
            <a:prstGeom prst="line">
              <a:avLst/>
            </a:prstGeom>
            <a:noFill/>
            <a:ln w="12700">
              <a:solidFill>
                <a:srgbClr val="A0191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-2" y="3929"/>
              <a:ext cx="5760" cy="0"/>
            </a:xfrm>
            <a:prstGeom prst="line">
              <a:avLst/>
            </a:prstGeom>
            <a:noFill/>
            <a:ln w="19050">
              <a:solidFill>
                <a:srgbClr val="A0191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0" y="3929"/>
              <a:ext cx="5760" cy="0"/>
            </a:xfrm>
            <a:prstGeom prst="line">
              <a:avLst/>
            </a:prstGeom>
            <a:noFill/>
            <a:ln w="19050">
              <a:solidFill>
                <a:srgbClr val="A0191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36" name="Group 32"/>
          <p:cNvGrpSpPr>
            <a:grpSpLocks/>
          </p:cNvGrpSpPr>
          <p:nvPr userDrawn="1"/>
        </p:nvGrpSpPr>
        <p:grpSpPr bwMode="auto">
          <a:xfrm>
            <a:off x="0" y="333375"/>
            <a:ext cx="9147175" cy="31750"/>
            <a:chOff x="-2" y="3929"/>
            <a:chExt cx="5762" cy="20"/>
          </a:xfrm>
        </p:grpSpPr>
        <p:sp>
          <p:nvSpPr>
            <p:cNvPr id="1039" name="Line 33"/>
            <p:cNvSpPr>
              <a:spLocks noChangeShapeType="1"/>
            </p:cNvSpPr>
            <p:nvPr userDrawn="1"/>
          </p:nvSpPr>
          <p:spPr bwMode="auto">
            <a:xfrm>
              <a:off x="0" y="3949"/>
              <a:ext cx="5760" cy="0"/>
            </a:xfrm>
            <a:prstGeom prst="line">
              <a:avLst/>
            </a:prstGeom>
            <a:noFill/>
            <a:ln w="12700">
              <a:solidFill>
                <a:srgbClr val="A0191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40" name="Line 34"/>
            <p:cNvSpPr>
              <a:spLocks noChangeShapeType="1"/>
            </p:cNvSpPr>
            <p:nvPr userDrawn="1"/>
          </p:nvSpPr>
          <p:spPr bwMode="auto">
            <a:xfrm>
              <a:off x="-2" y="3929"/>
              <a:ext cx="5760" cy="0"/>
            </a:xfrm>
            <a:prstGeom prst="line">
              <a:avLst/>
            </a:prstGeom>
            <a:noFill/>
            <a:ln w="19050">
              <a:solidFill>
                <a:srgbClr val="A0191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41" name="Line 35"/>
            <p:cNvSpPr>
              <a:spLocks noChangeShapeType="1"/>
            </p:cNvSpPr>
            <p:nvPr userDrawn="1"/>
          </p:nvSpPr>
          <p:spPr bwMode="auto">
            <a:xfrm>
              <a:off x="0" y="3929"/>
              <a:ext cx="5760" cy="0"/>
            </a:xfrm>
            <a:prstGeom prst="line">
              <a:avLst/>
            </a:prstGeom>
            <a:noFill/>
            <a:ln w="19050">
              <a:solidFill>
                <a:srgbClr val="A0191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037" name="Rectangle 36"/>
          <p:cNvSpPr>
            <a:spLocks noChangeArrowheads="1"/>
          </p:cNvSpPr>
          <p:nvPr userDrawn="1"/>
        </p:nvSpPr>
        <p:spPr bwMode="auto">
          <a:xfrm>
            <a:off x="0" y="298450"/>
            <a:ext cx="6948488" cy="930275"/>
          </a:xfrm>
          <a:prstGeom prst="rect">
            <a:avLst/>
          </a:prstGeom>
          <a:solidFill>
            <a:srgbClr val="BE19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40000" anchor="ctr"/>
          <a:lstStyle/>
          <a:p>
            <a:endParaRPr lang="fr-FR" sz="380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786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  <p:sldLayoutId id="2147483664" r:id="rId4"/>
    <p:sldLayoutId id="2147483665" r:id="rId5"/>
  </p:sldLayoutIdLst>
  <p:transition spd="slow">
    <p:cover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MS UI Gothic" pitchFamily="34" charset="-128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MS UI Gothic" pitchFamily="34" charset="-128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MS UI Gothic" pitchFamily="34" charset="-128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MS UI Gothic" pitchFamily="34" charset="-128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MS UI Gothic" pitchFamily="34" charset="-128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MS UI Gothic" pitchFamily="34" charset="-128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MS UI Gothic" pitchFamily="34" charset="-128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MS UI Gothic" pitchFamily="34" charset="-128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Calibri" pitchFamily="34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200" i="1">
          <a:solidFill>
            <a:schemeClr val="tx1"/>
          </a:solidFill>
          <a:latin typeface="Calibri" pitchFamily="34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Calibri" pitchFamily="34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Calibri" pitchFamily="34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4221088"/>
            <a:ext cx="6480720" cy="1368152"/>
          </a:xfrm>
        </p:spPr>
        <p:txBody>
          <a:bodyPr/>
          <a:lstStyle/>
          <a:p>
            <a:r>
              <a:rPr lang="fr-FR" dirty="0" smtClean="0"/>
              <a:t>Profil et enjeux financiers</a:t>
            </a:r>
            <a:br>
              <a:rPr lang="fr-FR" dirty="0" smtClean="0"/>
            </a:br>
            <a:endParaRPr lang="fr-FR" sz="1200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11188" y="5733256"/>
            <a:ext cx="5689004" cy="647700"/>
          </a:xfrm>
          <a:prstGeom prst="rect">
            <a:avLst/>
          </a:prstGeom>
          <a:solidFill>
            <a:srgbClr val="7A9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Univers 45 Light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Univers 45 Light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Univers 45 Light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Univers 45 Light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Univers 45 Light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Univers 45 Light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Univers 45 Light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Univers 45 Light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Univers 45 Light"/>
                <a:cs typeface="Arial" pitchFamily="34" charset="0"/>
              </a:defRPr>
            </a:lvl9pPr>
          </a:lstStyle>
          <a:p>
            <a:pPr eaLnBrk="1" hangingPunct="1">
              <a:buSzPct val="100000"/>
              <a:buFont typeface="Univers 45 Light"/>
              <a:buNone/>
            </a:pPr>
            <a:r>
              <a:rPr lang="fr-FR" sz="2000" dirty="0" smtClean="0">
                <a:solidFill>
                  <a:schemeClr val="bg1"/>
                </a:solidFill>
                <a:latin typeface="MS PGothic"/>
                <a:sym typeface="Arial" pitchFamily="34" charset="0"/>
              </a:rPr>
              <a:t>Restitution Etude FRIO – 18 juin 2013</a:t>
            </a:r>
            <a:endParaRPr lang="fr-FR" sz="2000" dirty="0">
              <a:solidFill>
                <a:schemeClr val="bg1"/>
              </a:solidFill>
              <a:latin typeface="MS PGothic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10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cœur du modèle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fr-FR" b="1" dirty="0" smtClean="0">
                <a:cs typeface="Calibri" pitchFamily="34" charset="0"/>
              </a:rPr>
              <a:t>Activité centrale de l’IECD: formation technique et insertion professionnelle</a:t>
            </a:r>
            <a:endParaRPr lang="fr-FR" b="1" dirty="0"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fr-FR" b="1" dirty="0"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fr-FR" b="1" dirty="0" smtClean="0">
                <a:cs typeface="Calibri" pitchFamily="34" charset="0"/>
              </a:rPr>
              <a:t>Qui nécessite, pour réussir, des partenariats forts avec les entreprises présentes sur les terrains d’action (</a:t>
            </a:r>
            <a:r>
              <a:rPr lang="fr-FR" b="1" i="1" dirty="0" smtClean="0">
                <a:cs typeface="Calibri" pitchFamily="34" charset="0"/>
              </a:rPr>
              <a:t>emplois</a:t>
            </a:r>
            <a:r>
              <a:rPr lang="fr-FR" b="1" dirty="0" smtClean="0">
                <a:cs typeface="Calibri" pitchFamily="34" charset="0"/>
              </a:rPr>
              <a:t>)</a:t>
            </a:r>
            <a:endParaRPr lang="fr-FR" b="1" dirty="0"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fr-FR" dirty="0"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fr-FR" b="1" dirty="0" smtClean="0">
                <a:cs typeface="Calibri" pitchFamily="34" charset="0"/>
              </a:rPr>
              <a:t>Ce qui fait que dès son origine l’IECD a intégré l’entreprise au cœur des dispositifs projets</a:t>
            </a:r>
            <a:endParaRPr lang="fr-FR" b="1" dirty="0"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fr-FR" dirty="0"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fr-FR" b="1" dirty="0" smtClean="0">
                <a:cs typeface="Calibri" pitchFamily="34" charset="0"/>
              </a:rPr>
              <a:t>Motivations de l’entreprise:</a:t>
            </a:r>
          </a:p>
          <a:p>
            <a:pPr marL="1257300" lvl="2" indent="-457200">
              <a:buFont typeface="+mj-lt"/>
              <a:buAutoNum type="arabicPeriod"/>
            </a:pPr>
            <a:r>
              <a:rPr lang="fr-FR" sz="1600" b="1" dirty="0" smtClean="0">
                <a:cs typeface="Calibri" pitchFamily="34" charset="0"/>
              </a:rPr>
              <a:t>Démarche RSE</a:t>
            </a:r>
          </a:p>
          <a:p>
            <a:pPr marL="1257300" lvl="2" indent="-457200">
              <a:buFont typeface="+mj-lt"/>
              <a:buAutoNum type="arabicPeriod"/>
            </a:pPr>
            <a:r>
              <a:rPr lang="fr-FR" sz="1600" b="1" dirty="0" smtClean="0">
                <a:cs typeface="Calibri" pitchFamily="34" charset="0"/>
              </a:rPr>
              <a:t>Besoin de compétences sur le marché du travail</a:t>
            </a:r>
            <a:endParaRPr lang="fr-FR" sz="1600" b="1" dirty="0"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fr-FR" dirty="0">
              <a:cs typeface="Calibri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2676155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Exemples 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496" y="1412776"/>
            <a:ext cx="9036496" cy="5256584"/>
          </a:xfrm>
        </p:spPr>
        <p:txBody>
          <a:bodyPr/>
          <a:lstStyle/>
          <a:p>
            <a:r>
              <a:rPr lang="fr-FR" sz="2000" b="1" kern="1200" dirty="0">
                <a:cs typeface="Calibri" pitchFamily="34" charset="0"/>
              </a:rPr>
              <a:t>Graines d’Espérance / formation technique et insertion professionnelle / métiers de l’électrotechnique / </a:t>
            </a:r>
            <a:r>
              <a:rPr lang="fr-FR" sz="2000" b="1" kern="1200" dirty="0" smtClean="0">
                <a:cs typeface="Calibri" pitchFamily="34" charset="0"/>
              </a:rPr>
              <a:t>Liban / 2 phases de 3 ans</a:t>
            </a:r>
          </a:p>
          <a:p>
            <a:pPr marL="0" indent="0">
              <a:buNone/>
            </a:pPr>
            <a:r>
              <a:rPr lang="fr-FR" sz="2000" b="1" kern="1200" dirty="0" smtClean="0">
                <a:cs typeface="Calibri" pitchFamily="34" charset="0"/>
              </a:rPr>
              <a:t>	</a:t>
            </a:r>
            <a:r>
              <a:rPr lang="fr-FR" sz="2000" kern="1200" dirty="0" smtClean="0">
                <a:cs typeface="Calibri" pitchFamily="34" charset="0"/>
              </a:rPr>
              <a:t>cofinancement AFD – </a:t>
            </a:r>
            <a:r>
              <a:rPr lang="fr-FR" sz="2000" b="1" kern="1200" dirty="0" smtClean="0">
                <a:cs typeface="Calibri" pitchFamily="34" charset="0"/>
              </a:rPr>
              <a:t>50%</a:t>
            </a:r>
          </a:p>
          <a:p>
            <a:pPr marL="0" indent="0">
              <a:buNone/>
            </a:pPr>
            <a:r>
              <a:rPr lang="fr-FR" sz="2000" b="1" kern="1200" dirty="0">
                <a:cs typeface="Calibri" pitchFamily="34" charset="0"/>
              </a:rPr>
              <a:t>	</a:t>
            </a:r>
            <a:r>
              <a:rPr lang="fr-FR" sz="2000" kern="1200" dirty="0" smtClean="0">
                <a:cs typeface="Calibri" pitchFamily="34" charset="0"/>
              </a:rPr>
              <a:t>cofinancements entreprises et fondations d’entreprises – </a:t>
            </a:r>
            <a:r>
              <a:rPr lang="fr-FR" sz="2000" b="1" kern="1200" dirty="0" smtClean="0">
                <a:cs typeface="Calibri" pitchFamily="34" charset="0"/>
              </a:rPr>
              <a:t>35%</a:t>
            </a:r>
            <a:r>
              <a:rPr lang="fr-FR" sz="2000" kern="1200" dirty="0" smtClean="0">
                <a:cs typeface="Calibri" pitchFamily="34" charset="0"/>
              </a:rPr>
              <a:t> </a:t>
            </a:r>
          </a:p>
          <a:p>
            <a:pPr marL="0" indent="0">
              <a:buNone/>
            </a:pPr>
            <a:r>
              <a:rPr lang="fr-FR" sz="2000" b="1" kern="1200" dirty="0" smtClean="0">
                <a:cs typeface="Calibri" pitchFamily="34" charset="0"/>
              </a:rPr>
              <a:t>	</a:t>
            </a:r>
            <a:r>
              <a:rPr lang="fr-FR" sz="2000" kern="1200" dirty="0" smtClean="0">
                <a:cs typeface="Calibri" pitchFamily="34" charset="0"/>
              </a:rPr>
              <a:t>cofinancements régions – </a:t>
            </a:r>
            <a:r>
              <a:rPr lang="fr-FR" sz="2000" b="1" kern="1200" dirty="0" smtClean="0">
                <a:cs typeface="Calibri" pitchFamily="34" charset="0"/>
              </a:rPr>
              <a:t>15% </a:t>
            </a:r>
          </a:p>
          <a:p>
            <a:pPr marL="0" indent="0">
              <a:buNone/>
            </a:pPr>
            <a:endParaRPr lang="fr-FR" sz="2000" b="1" kern="1200" dirty="0" smtClean="0">
              <a:cs typeface="Calibri" pitchFamily="34" charset="0"/>
            </a:endParaRPr>
          </a:p>
          <a:p>
            <a:r>
              <a:rPr lang="fr-FR" sz="2000" b="1" kern="1200" dirty="0" smtClean="0">
                <a:cs typeface="Calibri" pitchFamily="34" charset="0"/>
              </a:rPr>
              <a:t>Ecole Hôtelière de Fianarantsoa / Madagascar / 3 ans</a:t>
            </a:r>
          </a:p>
          <a:p>
            <a:pPr marL="0" indent="0">
              <a:buNone/>
            </a:pPr>
            <a:r>
              <a:rPr lang="fr-FR" sz="2000" kern="1200" dirty="0" smtClean="0">
                <a:cs typeface="Calibri" pitchFamily="34" charset="0"/>
              </a:rPr>
              <a:t>	cofinancement </a:t>
            </a:r>
            <a:r>
              <a:rPr lang="fr-FR" sz="2000" kern="1200" dirty="0">
                <a:cs typeface="Calibri" pitchFamily="34" charset="0"/>
              </a:rPr>
              <a:t>AFD – </a:t>
            </a:r>
            <a:r>
              <a:rPr lang="fr-FR" sz="2000" b="1" kern="1200" dirty="0">
                <a:cs typeface="Calibri" pitchFamily="34" charset="0"/>
              </a:rPr>
              <a:t>50</a:t>
            </a:r>
            <a:r>
              <a:rPr lang="fr-FR" sz="2000" b="1" kern="1200" dirty="0" smtClean="0">
                <a:cs typeface="Calibri" pitchFamily="34" charset="0"/>
              </a:rPr>
              <a:t>%</a:t>
            </a:r>
          </a:p>
          <a:p>
            <a:pPr marL="0" indent="0">
              <a:buNone/>
            </a:pPr>
            <a:r>
              <a:rPr lang="fr-FR" sz="2000" kern="1200" dirty="0">
                <a:cs typeface="Calibri" pitchFamily="34" charset="0"/>
              </a:rPr>
              <a:t>	</a:t>
            </a:r>
            <a:r>
              <a:rPr lang="fr-FR" sz="2000" kern="1200" dirty="0" smtClean="0">
                <a:cs typeface="Calibri" pitchFamily="34" charset="0"/>
              </a:rPr>
              <a:t>cofinancements fondations philanthropiques (</a:t>
            </a:r>
            <a:r>
              <a:rPr lang="fr-FR" sz="2000" i="1" kern="1200" dirty="0">
                <a:cs typeface="Calibri" pitchFamily="34" charset="0"/>
              </a:rPr>
              <a:t>7</a:t>
            </a:r>
            <a:r>
              <a:rPr lang="fr-FR" sz="2000" kern="1200" dirty="0" smtClean="0">
                <a:cs typeface="Calibri" pitchFamily="34" charset="0"/>
              </a:rPr>
              <a:t>) – </a:t>
            </a:r>
            <a:r>
              <a:rPr lang="fr-FR" sz="2000" b="1" kern="1200" dirty="0" smtClean="0">
                <a:cs typeface="Calibri" pitchFamily="34" charset="0"/>
              </a:rPr>
              <a:t>40%</a:t>
            </a:r>
            <a:r>
              <a:rPr lang="fr-FR" sz="2000" kern="1200" dirty="0" smtClean="0">
                <a:cs typeface="Calibri" pitchFamily="34" charset="0"/>
              </a:rPr>
              <a:t> </a:t>
            </a:r>
          </a:p>
          <a:p>
            <a:pPr marL="0" indent="0">
              <a:buNone/>
            </a:pPr>
            <a:r>
              <a:rPr lang="fr-FR" sz="2000" kern="1200" dirty="0" smtClean="0">
                <a:cs typeface="Calibri" pitchFamily="34" charset="0"/>
              </a:rPr>
              <a:t>	cofinancements fondations d’entreprise – </a:t>
            </a:r>
            <a:r>
              <a:rPr lang="fr-FR" sz="2000" b="1" kern="1200" dirty="0" smtClean="0">
                <a:cs typeface="Calibri" pitchFamily="34" charset="0"/>
              </a:rPr>
              <a:t>10%</a:t>
            </a:r>
            <a:r>
              <a:rPr lang="fr-FR" sz="2000" kern="1200" dirty="0" smtClean="0">
                <a:cs typeface="Calibri" pitchFamily="34" charset="0"/>
              </a:rPr>
              <a:t> </a:t>
            </a:r>
          </a:p>
          <a:p>
            <a:pPr marL="0" indent="0">
              <a:buNone/>
            </a:pPr>
            <a:endParaRPr lang="fr-FR" sz="2000" kern="1200" dirty="0" smtClean="0">
              <a:cs typeface="Calibri" pitchFamily="34" charset="0"/>
            </a:endParaRPr>
          </a:p>
          <a:p>
            <a:r>
              <a:rPr lang="fr-FR" sz="2000" b="1" kern="1200" dirty="0">
                <a:cs typeface="Calibri" pitchFamily="34" charset="0"/>
              </a:rPr>
              <a:t>Accès à l’éducation pour des enfants à besoins spécifiques / Liban</a:t>
            </a:r>
          </a:p>
          <a:p>
            <a:pPr marL="0" indent="0">
              <a:buNone/>
            </a:pPr>
            <a:r>
              <a:rPr lang="fr-FR" sz="2000" b="1" kern="1200" dirty="0">
                <a:cs typeface="Calibri" pitchFamily="34" charset="0"/>
              </a:rPr>
              <a:t>	</a:t>
            </a:r>
            <a:r>
              <a:rPr lang="fr-FR" sz="2000" kern="1200" dirty="0">
                <a:cs typeface="Calibri" pitchFamily="34" charset="0"/>
              </a:rPr>
              <a:t>cofinancements fondations philanthropiques (2) – </a:t>
            </a:r>
            <a:r>
              <a:rPr lang="fr-FR" sz="2000" b="1" kern="1200" dirty="0">
                <a:cs typeface="Calibri" pitchFamily="34" charset="0"/>
              </a:rPr>
              <a:t>50%</a:t>
            </a:r>
          </a:p>
          <a:p>
            <a:pPr marL="0" indent="0">
              <a:buNone/>
            </a:pPr>
            <a:r>
              <a:rPr lang="fr-FR" sz="2000" b="1" kern="1200" dirty="0">
                <a:cs typeface="Calibri" pitchFamily="34" charset="0"/>
              </a:rPr>
              <a:t>	</a:t>
            </a:r>
            <a:r>
              <a:rPr lang="fr-FR" sz="2000" kern="1200" dirty="0">
                <a:cs typeface="Calibri" pitchFamily="34" charset="0"/>
              </a:rPr>
              <a:t>cofinancements fondations d’entreprise (2) – </a:t>
            </a:r>
            <a:r>
              <a:rPr lang="fr-FR" sz="2000" b="1" kern="1200" dirty="0">
                <a:cs typeface="Calibri" pitchFamily="34" charset="0"/>
              </a:rPr>
              <a:t>50%</a:t>
            </a:r>
            <a:endParaRPr lang="fr-FR" sz="2000" kern="1200" dirty="0" smtClean="0">
              <a:cs typeface="Calibri" pitchFamily="34" charset="0"/>
            </a:endParaRPr>
          </a:p>
          <a:p>
            <a:endParaRPr lang="fr-FR" sz="2000" b="1" kern="1200" dirty="0">
              <a:cs typeface="Calibri" pitchFamily="34" charset="0"/>
            </a:endParaRPr>
          </a:p>
          <a:p>
            <a:endParaRPr lang="fr-FR" sz="2000" b="1" kern="1200" dirty="0">
              <a:cs typeface="Calibri" pitchFamily="34" charset="0"/>
            </a:endParaRPr>
          </a:p>
          <a:p>
            <a:pPr marL="0" indent="0">
              <a:buNone/>
            </a:pPr>
            <a:endParaRPr lang="fr-FR" sz="2000" b="1" kern="1200" dirty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450575"/>
      </p:ext>
    </p:extLst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 smtClean="0"/>
              <a:t>Conclusion</a:t>
            </a:r>
            <a:endParaRPr lang="fr-FR" sz="2800" dirty="0"/>
          </a:p>
        </p:txBody>
      </p:sp>
      <p:sp>
        <p:nvSpPr>
          <p:cNvPr id="3" name="ZoneTexte 2"/>
          <p:cNvSpPr txBox="1"/>
          <p:nvPr/>
        </p:nvSpPr>
        <p:spPr>
          <a:xfrm>
            <a:off x="1043608" y="2223448"/>
            <a:ext cx="6552728" cy="1938992"/>
          </a:xfrm>
          <a:prstGeom prst="rect">
            <a:avLst/>
          </a:prstGeom>
          <a:solidFill>
            <a:schemeClr val="accent1"/>
          </a:solidFill>
          <a:ln>
            <a:solidFill>
              <a:schemeClr val="bg2">
                <a:lumMod val="50000"/>
                <a:alpha val="99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Une </a:t>
            </a:r>
            <a:r>
              <a:rPr lang="fr-FR" sz="2000" b="1" dirty="0">
                <a:latin typeface="Calibri" pitchFamily="34" charset="0"/>
                <a:cs typeface="Calibri" pitchFamily="34" charset="0"/>
              </a:rPr>
              <a:t>ONG fortement spécialisée, financée majoritairement par des fonds privés et dont la </a:t>
            </a: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professionnalisation </a:t>
            </a:r>
            <a:r>
              <a:rPr lang="fr-FR" sz="2000" b="1" dirty="0">
                <a:latin typeface="Calibri" pitchFamily="34" charset="0"/>
                <a:cs typeface="Calibri" pitchFamily="34" charset="0"/>
              </a:rPr>
              <a:t>des équipes, la stabilité de la gouvernance et la forte implication des membres du CA dans la réflexion stratégique lui ont permis de connaître une croissance importante ces dernières années </a:t>
            </a:r>
            <a:endParaRPr lang="fr-FR" sz="2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94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Profil de l’ONG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827584" y="1484784"/>
            <a:ext cx="6984776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Association créée en 1988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2000" b="1" dirty="0" smtClean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  <a:cs typeface="Calibri" pitchFamily="34" charset="0"/>
              </a:rPr>
              <a:t>37 projets mis en œuvre dans 15 </a:t>
            </a: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pays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  <a:cs typeface="Calibri" pitchFamily="34" charset="0"/>
              </a:rPr>
              <a:t>3 cœurs de métiers bien identifiés</a:t>
            </a: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2000" b="1" dirty="0">
              <a:latin typeface="Calibri" pitchFamily="34" charset="0"/>
              <a:cs typeface="Calibri" pitchFamily="34" charset="0"/>
            </a:endParaRPr>
          </a:p>
          <a:p>
            <a:pPr marL="1257300" lvl="2" indent="-342900">
              <a:buFont typeface="+mj-lt"/>
              <a:buAutoNum type="arabicPeriod"/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Formation professionnelle et insertion des jeunes</a:t>
            </a:r>
          </a:p>
          <a:p>
            <a:pPr marL="1257300" lvl="2" indent="-342900">
              <a:buFont typeface="+mj-lt"/>
              <a:buAutoNum type="arabicPeriod"/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Appui aux très petits entrepreneurs</a:t>
            </a:r>
          </a:p>
          <a:p>
            <a:pPr marL="1257300" lvl="2" indent="-342900">
              <a:buFont typeface="+mj-lt"/>
              <a:buAutoNum type="arabicPeriod"/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Accès à la santé et à </a:t>
            </a:r>
            <a:r>
              <a:rPr lang="fr-FR" b="1" dirty="0" smtClean="0">
                <a:latin typeface="Calibri" pitchFamily="34" charset="0"/>
                <a:cs typeface="Calibri" pitchFamily="34" charset="0"/>
              </a:rPr>
              <a:t>l’éducation</a:t>
            </a:r>
          </a:p>
          <a:p>
            <a:pPr marL="1200150" lvl="2" indent="-285750">
              <a:buFont typeface="Wingdings" pitchFamily="2" charset="2"/>
              <a:buChar char="Ø"/>
            </a:pPr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15 </a:t>
            </a:r>
            <a:r>
              <a:rPr lang="fr-FR" sz="2000" b="1" dirty="0">
                <a:latin typeface="Calibri" pitchFamily="34" charset="0"/>
                <a:cs typeface="Calibri" pitchFamily="34" charset="0"/>
              </a:rPr>
              <a:t>collaborateurs au Siège et 30 </a:t>
            </a: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expatriés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  <a:cs typeface="Calibri" pitchFamily="34" charset="0"/>
              </a:rPr>
              <a:t>45 experts techniques </a:t>
            </a: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associés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  <a:cs typeface="Calibri" pitchFamily="34" charset="0"/>
              </a:rPr>
              <a:t>7,5 M€ de chiffre </a:t>
            </a: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d’activité en 2012</a:t>
            </a:r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5253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Chiffre d’activité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611" y="1355724"/>
            <a:ext cx="8543817" cy="4953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3577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600" dirty="0" smtClean="0"/>
              <a:t>Engagements réalisés par zones depuis 2006</a:t>
            </a: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fr-FR" sz="1800" dirty="0" smtClean="0"/>
              <a:t>(hors quote-part de gestion sur projets)</a:t>
            </a:r>
            <a:endParaRPr lang="fr-FR" sz="1800" dirty="0"/>
          </a:p>
        </p:txBody>
      </p:sp>
      <p:graphicFrame>
        <p:nvGraphicFramePr>
          <p:cNvPr id="19" name="Graphique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1819070"/>
              </p:ext>
            </p:extLst>
          </p:nvPr>
        </p:nvGraphicFramePr>
        <p:xfrm>
          <a:off x="395536" y="1766486"/>
          <a:ext cx="8676456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ZoneTexte 20"/>
          <p:cNvSpPr txBox="1"/>
          <p:nvPr/>
        </p:nvSpPr>
        <p:spPr>
          <a:xfrm>
            <a:off x="899592" y="4369807"/>
            <a:ext cx="648072" cy="276999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12700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1 M€</a:t>
            </a:r>
            <a:endParaRPr lang="fr-FR" sz="1200" b="1" dirty="0"/>
          </a:p>
        </p:txBody>
      </p:sp>
      <p:sp>
        <p:nvSpPr>
          <p:cNvPr id="22" name="ZoneTexte 21"/>
          <p:cNvSpPr txBox="1"/>
          <p:nvPr/>
        </p:nvSpPr>
        <p:spPr>
          <a:xfrm>
            <a:off x="1907704" y="3937759"/>
            <a:ext cx="648072" cy="276999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12700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2.1 M€</a:t>
            </a:r>
            <a:endParaRPr lang="fr-FR" sz="1200" b="1" dirty="0"/>
          </a:p>
        </p:txBody>
      </p:sp>
      <p:sp>
        <p:nvSpPr>
          <p:cNvPr id="23" name="ZoneTexte 22"/>
          <p:cNvSpPr txBox="1"/>
          <p:nvPr/>
        </p:nvSpPr>
        <p:spPr>
          <a:xfrm>
            <a:off x="2987824" y="3937759"/>
            <a:ext cx="648072" cy="276999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12700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2.2 M€</a:t>
            </a:r>
            <a:endParaRPr lang="fr-FR" sz="1200" b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3995936" y="2774598"/>
            <a:ext cx="648072" cy="276999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12700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4.9 M€</a:t>
            </a:r>
            <a:endParaRPr lang="fr-FR" sz="1200" b="1" dirty="0"/>
          </a:p>
        </p:txBody>
      </p:sp>
      <p:sp>
        <p:nvSpPr>
          <p:cNvPr id="25" name="ZoneTexte 24"/>
          <p:cNvSpPr txBox="1"/>
          <p:nvPr/>
        </p:nvSpPr>
        <p:spPr>
          <a:xfrm>
            <a:off x="5076056" y="2270542"/>
            <a:ext cx="648072" cy="276999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12700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6.3 M€</a:t>
            </a:r>
            <a:endParaRPr lang="fr-FR" sz="1200" b="1" dirty="0"/>
          </a:p>
        </p:txBody>
      </p:sp>
      <p:sp>
        <p:nvSpPr>
          <p:cNvPr id="26" name="ZoneTexte 25"/>
          <p:cNvSpPr txBox="1"/>
          <p:nvPr/>
        </p:nvSpPr>
        <p:spPr>
          <a:xfrm>
            <a:off x="6156176" y="2198534"/>
            <a:ext cx="648072" cy="276999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12700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6.4 M€</a:t>
            </a:r>
            <a:endParaRPr lang="fr-FR" sz="1200" b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7164288" y="2137559"/>
            <a:ext cx="648072" cy="276999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12700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6.5 M€</a:t>
            </a:r>
            <a:endParaRPr lang="fr-FR" sz="1200" b="1" dirty="0"/>
          </a:p>
        </p:txBody>
      </p:sp>
      <p:sp>
        <p:nvSpPr>
          <p:cNvPr id="45" name="Flèche droite 44"/>
          <p:cNvSpPr/>
          <p:nvPr/>
        </p:nvSpPr>
        <p:spPr bwMode="auto">
          <a:xfrm rot="20253826">
            <a:off x="488687" y="2417723"/>
            <a:ext cx="4248472" cy="576064"/>
          </a:xfrm>
          <a:prstGeom prst="rightArrow">
            <a:avLst>
              <a:gd name="adj1" fmla="val 50000"/>
              <a:gd name="adj2" fmla="val 6116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r>
              <a:rPr lang="fr-FR" sz="1400" b="1" dirty="0" smtClean="0">
                <a:solidFill>
                  <a:schemeClr val="accent3"/>
                </a:solidFill>
                <a:latin typeface="Univers 45 Light" charset="0"/>
                <a:cs typeface="Arial" pitchFamily="34" charset="0"/>
              </a:rPr>
              <a:t>x6 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Univers 45 Light" charset="0"/>
                <a:cs typeface="Arial" pitchFamily="34" charset="0"/>
              </a:rPr>
              <a:t>en 5 ans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7668344" y="5373216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g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4905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 smtClean="0"/>
              <a:t>Perspectives d’engagements sur projets</a:t>
            </a:r>
            <a:r>
              <a:rPr lang="fr-FR" sz="2800" dirty="0"/>
              <a:t/>
            </a:r>
            <a:br>
              <a:rPr lang="fr-FR" sz="2800" dirty="0"/>
            </a:br>
            <a:endParaRPr lang="fr-FR" sz="2000" dirty="0"/>
          </a:p>
        </p:txBody>
      </p:sp>
      <p:graphicFrame>
        <p:nvGraphicFramePr>
          <p:cNvPr id="3" name="Graphique 2"/>
          <p:cNvGraphicFramePr/>
          <p:nvPr>
            <p:extLst>
              <p:ext uri="{D42A27DB-BD31-4B8C-83A1-F6EECF244321}">
                <p14:modId xmlns:p14="http://schemas.microsoft.com/office/powerpoint/2010/main" val="2952880193"/>
              </p:ext>
            </p:extLst>
          </p:nvPr>
        </p:nvGraphicFramePr>
        <p:xfrm>
          <a:off x="323528" y="1556792"/>
          <a:ext cx="7272808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 13"/>
          <p:cNvSpPr/>
          <p:nvPr/>
        </p:nvSpPr>
        <p:spPr bwMode="auto">
          <a:xfrm>
            <a:off x="5580112" y="4528162"/>
            <a:ext cx="3384376" cy="189021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r>
              <a:rPr kumimoji="0" lang="fr-FR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Univers 45 Light" charset="0"/>
                <a:cs typeface="Arial" pitchFamily="34" charset="0"/>
              </a:rPr>
              <a:t>Objectif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Univers 45 Light" charset="0"/>
                <a:cs typeface="Arial" pitchFamily="34" charset="0"/>
              </a:rPr>
              <a:t> : Stabilisation</a:t>
            </a:r>
            <a:r>
              <a:rPr kumimoji="0" lang="fr-FR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Univers 45 Light" charset="0"/>
                <a:cs typeface="Arial" pitchFamily="34" charset="0"/>
              </a:rPr>
              <a:t> des engagements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Univers 45 Light" charset="0"/>
                <a:cs typeface="Arial" pitchFamily="34" charset="0"/>
              </a:rPr>
              <a:t> autour de 7,5 M€ en</a:t>
            </a:r>
            <a:r>
              <a:rPr kumimoji="0" lang="fr-FR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Univers 45 Light" charset="0"/>
                <a:cs typeface="Arial" pitchFamily="34" charset="0"/>
              </a:rPr>
              <a:t> 2013/2014 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endParaRPr lang="fr-FR" sz="1600" dirty="0">
              <a:latin typeface="Univers 45 Light" charset="0"/>
              <a:cs typeface="Arial" pitchFamily="34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r>
              <a:rPr kumimoji="0" lang="fr-FR" sz="16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Univers 45 Light" charset="0"/>
                <a:cs typeface="Arial" pitchFamily="34" charset="0"/>
              </a:rPr>
              <a:t>Ambition</a:t>
            </a:r>
            <a:r>
              <a:rPr lang="fr-FR" sz="1600" dirty="0">
                <a:latin typeface="Univers 45 Light" charset="0"/>
                <a:cs typeface="Arial" pitchFamily="34" charset="0"/>
              </a:rPr>
              <a:t> </a:t>
            </a:r>
            <a:r>
              <a:rPr lang="fr-FR" sz="1600" dirty="0" smtClean="0">
                <a:latin typeface="Univers 45 Light" charset="0"/>
                <a:cs typeface="Arial" pitchFamily="34" charset="0"/>
              </a:rPr>
              <a:t>: N</a:t>
            </a:r>
            <a:r>
              <a:rPr kumimoji="0" lang="fr-FR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Univers 45 Light" charset="0"/>
                <a:cs typeface="Arial" pitchFamily="34" charset="0"/>
              </a:rPr>
              <a:t>ouvelle phase de croissance à partir de 2015</a:t>
            </a: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endParaRPr lang="fr-FR" sz="1600" dirty="0" smtClean="0">
              <a:latin typeface="Univers 45 Light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283968" y="1916832"/>
            <a:ext cx="432048" cy="864096"/>
          </a:xfrm>
          <a:prstGeom prst="rect">
            <a:avLst/>
          </a:prstGeom>
          <a:pattFill prst="wd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Univers 45 Light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8344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 smtClean="0"/>
              <a:t>Engagements par métiers</a:t>
            </a:r>
            <a:r>
              <a:rPr lang="fr-FR" sz="2800" dirty="0"/>
              <a:t/>
            </a:r>
            <a:br>
              <a:rPr lang="fr-FR" sz="2800" dirty="0"/>
            </a:br>
            <a:endParaRPr lang="fr-FR" sz="2000" dirty="0"/>
          </a:p>
        </p:txBody>
      </p:sp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207619"/>
              </p:ext>
            </p:extLst>
          </p:nvPr>
        </p:nvGraphicFramePr>
        <p:xfrm>
          <a:off x="467544" y="1412776"/>
          <a:ext cx="770485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31605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Ressources sur </a:t>
            </a:r>
            <a:r>
              <a:rPr lang="fr-FR" dirty="0" smtClean="0"/>
              <a:t>projets </a:t>
            </a:r>
            <a:r>
              <a:rPr lang="fr-FR" dirty="0"/>
              <a:t>en </a:t>
            </a:r>
            <a:r>
              <a:rPr lang="fr-FR" dirty="0" smtClean="0"/>
              <a:t>2012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16832"/>
            <a:ext cx="6912768" cy="416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5724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Principaux enjeux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755576" y="1628800"/>
            <a:ext cx="763284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  <a:cs typeface="Calibri" pitchFamily="34" charset="0"/>
              </a:rPr>
              <a:t>Une croissance très rapide au cours des 6 dernières années, qui nécessite de pérenniser les sources de financement dans le </a:t>
            </a: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temps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2000" b="1" dirty="0" smtClean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  <a:cs typeface="Calibri" pitchFamily="34" charset="0"/>
              </a:rPr>
              <a:t>Des fonds propres relativement </a:t>
            </a: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faibles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  <a:cs typeface="Calibri" pitchFamily="34" charset="0"/>
              </a:rPr>
              <a:t>Des fonds non affectés peu </a:t>
            </a: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importants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Pas de collecte grand public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  <a:cs typeface="Calibri" pitchFamily="34" charset="0"/>
              </a:rPr>
              <a:t>Une trésorerie </a:t>
            </a: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soumise </a:t>
            </a:r>
            <a:r>
              <a:rPr lang="fr-FR" sz="2000" b="1" dirty="0">
                <a:latin typeface="Calibri" pitchFamily="34" charset="0"/>
                <a:cs typeface="Calibri" pitchFamily="34" charset="0"/>
              </a:rPr>
              <a:t>aux échéanciers des </a:t>
            </a: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bailleurs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2000" b="1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Les contraintes de la logique de cofinancement public / privé</a:t>
            </a:r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fr-FR" sz="2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72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Stratégie retenue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049656" y="1340768"/>
            <a:ext cx="74168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endParaRPr lang="fr-FR" sz="2000" b="1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  <a:cs typeface="Calibri" pitchFamily="34" charset="0"/>
              </a:rPr>
              <a:t>M</a:t>
            </a: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aintenir un bon niveau de financements publics dans un contexte plus difficile</a:t>
            </a:r>
          </a:p>
          <a:p>
            <a:pPr marL="457200" indent="-457200">
              <a:buFont typeface="Arial" pitchFamily="34" charset="0"/>
              <a:buChar char="•"/>
            </a:pPr>
            <a:endParaRPr lang="fr-FR" sz="2000" b="1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Proximité </a:t>
            </a:r>
            <a:r>
              <a:rPr lang="fr-FR" sz="2000" b="1" dirty="0">
                <a:latin typeface="Calibri" pitchFamily="34" charset="0"/>
                <a:cs typeface="Calibri" pitchFamily="34" charset="0"/>
              </a:rPr>
              <a:t>avec le monde de </a:t>
            </a: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l’entreprise</a:t>
            </a:r>
          </a:p>
          <a:p>
            <a:pPr marL="457200" indent="-457200">
              <a:buFont typeface="Arial" pitchFamily="34" charset="0"/>
              <a:buChar char="•"/>
            </a:pPr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  <a:cs typeface="Calibri" pitchFamily="34" charset="0"/>
              </a:rPr>
              <a:t>Des partenariats forts et de LT avec des fondations </a:t>
            </a: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privées</a:t>
            </a:r>
          </a:p>
          <a:p>
            <a:pPr marL="457200" indent="-457200">
              <a:buFont typeface="Arial" pitchFamily="34" charset="0"/>
              <a:buChar char="•"/>
            </a:pPr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  <a:cs typeface="Calibri" pitchFamily="34" charset="0"/>
              </a:rPr>
              <a:t>Une forte </a:t>
            </a: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responsabilisation interne </a:t>
            </a:r>
            <a:r>
              <a:rPr lang="fr-FR" sz="2000" b="1" dirty="0">
                <a:latin typeface="Calibri" pitchFamily="34" charset="0"/>
                <a:cs typeface="Calibri" pitchFamily="34" charset="0"/>
              </a:rPr>
              <a:t>aux enjeux du </a:t>
            </a:r>
            <a:r>
              <a:rPr lang="fr-FR" sz="2000" b="1" dirty="0" err="1" smtClean="0">
                <a:latin typeface="Calibri" pitchFamily="34" charset="0"/>
                <a:cs typeface="Calibri" pitchFamily="34" charset="0"/>
              </a:rPr>
              <a:t>fundraising</a:t>
            </a:r>
            <a:endParaRPr lang="fr-FR" sz="2000" b="1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  <a:cs typeface="Calibri" pitchFamily="34" charset="0"/>
              </a:rPr>
              <a:t>Un recrutement varié et adapté aux </a:t>
            </a:r>
            <a:r>
              <a:rPr lang="fr-FR" sz="2000" b="1" dirty="0" smtClean="0">
                <a:latin typeface="Calibri" pitchFamily="34" charset="0"/>
                <a:cs typeface="Calibri" pitchFamily="34" charset="0"/>
              </a:rPr>
              <a:t>réalités et enjeux de l’IECD et de ses divers bailleurs</a:t>
            </a:r>
          </a:p>
          <a:p>
            <a:pPr marL="457200" indent="-457200">
              <a:buFont typeface="Arial" pitchFamily="34" charset="0"/>
              <a:buChar char="•"/>
            </a:pPr>
            <a:endParaRPr lang="fr-FR" sz="2000" b="1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  <a:cs typeface="Calibri" pitchFamily="34" charset="0"/>
              </a:rPr>
              <a:t>De nouveaux axes de développements (RSE) </a:t>
            </a:r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201440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MS UI Gothic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just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0" algn="l"/>
          </a:tabLst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Univers 45 Light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just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0" algn="l"/>
          </a:tabLst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Univers 45 Light" charset="0"/>
            <a:cs typeface="Arial" pitchFamily="34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14218</TotalTime>
  <Words>396</Words>
  <Application>Microsoft Office PowerPoint</Application>
  <PresentationFormat>Affichage à l'écran (4:3)</PresentationFormat>
  <Paragraphs>90</Paragraphs>
  <Slides>12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1_Custom Design</vt:lpstr>
      <vt:lpstr>Profil et enjeux financiers </vt:lpstr>
      <vt:lpstr>Profil de l’ONG</vt:lpstr>
      <vt:lpstr>Chiffre d’activité</vt:lpstr>
      <vt:lpstr>Engagements réalisés par zones depuis 2006 (hors quote-part de gestion sur projets)</vt:lpstr>
      <vt:lpstr>Perspectives d’engagements sur projets </vt:lpstr>
      <vt:lpstr>Engagements par métiers </vt:lpstr>
      <vt:lpstr>Ressources sur projets en 2012</vt:lpstr>
      <vt:lpstr>Principaux enjeux</vt:lpstr>
      <vt:lpstr>Stratégie retenue</vt:lpstr>
      <vt:lpstr>Le cœur du modèle</vt:lpstr>
      <vt:lpstr>Exemples  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Hélène LION</dc:creator>
  <cp:lastModifiedBy>Cyril Rabeisen</cp:lastModifiedBy>
  <cp:revision>264</cp:revision>
  <cp:lastPrinted>2012-12-18T14:35:38Z</cp:lastPrinted>
  <dcterms:created xsi:type="dcterms:W3CDTF">2011-11-24T18:07:23Z</dcterms:created>
  <dcterms:modified xsi:type="dcterms:W3CDTF">2013-06-18T06:31:00Z</dcterms:modified>
</cp:coreProperties>
</file>