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70" r:id="rId3"/>
    <p:sldId id="271" r:id="rId4"/>
    <p:sldId id="258" r:id="rId5"/>
    <p:sldId id="273" r:id="rId6"/>
    <p:sldId id="283" r:id="rId7"/>
    <p:sldId id="259" r:id="rId8"/>
    <p:sldId id="274" r:id="rId9"/>
    <p:sldId id="275" r:id="rId10"/>
    <p:sldId id="276" r:id="rId11"/>
    <p:sldId id="277" r:id="rId12"/>
    <p:sldId id="278" r:id="rId13"/>
    <p:sldId id="281" r:id="rId14"/>
    <p:sldId id="260" r:id="rId15"/>
    <p:sldId id="279" r:id="rId16"/>
    <p:sldId id="282" r:id="rId17"/>
    <p:sldId id="280" r:id="rId18"/>
    <p:sldId id="269" r:id="rId19"/>
    <p:sldId id="264" r:id="rId20"/>
    <p:sldId id="265" r:id="rId21"/>
    <p:sldId id="266" r:id="rId22"/>
    <p:sldId id="267" r:id="rId23"/>
    <p:sldId id="268"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19" autoAdjust="0"/>
  </p:normalViewPr>
  <p:slideViewPr>
    <p:cSldViewPr snapToGrid="0" snapToObjects="1">
      <p:cViewPr>
        <p:scale>
          <a:sx n="77" d="100"/>
          <a:sy n="77" d="100"/>
        </p:scale>
        <p:origin x="-1170" y="-156"/>
      </p:cViewPr>
      <p:guideLst>
        <p:guide orient="horz" pos="2160"/>
        <p:guide pos="2880"/>
      </p:guideLst>
    </p:cSldViewPr>
  </p:slideViewPr>
  <p:outlineViewPr>
    <p:cViewPr>
      <p:scale>
        <a:sx n="33" d="100"/>
        <a:sy n="33" d="100"/>
      </p:scale>
      <p:origin x="0" y="34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3FDDC3-16D9-4010-97E2-B70E583C5E75}" type="datetimeFigureOut">
              <a:rPr lang="en-US"/>
              <a:pPr>
                <a:defRPr/>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4FEDEBA-B160-4DBD-8889-53D0EC3BBCAB}" type="slidenum">
              <a:rPr lang="en-US"/>
              <a:pPr>
                <a:defRPr/>
              </a:pPr>
              <a:t>‹N°›</a:t>
            </a:fld>
            <a:endParaRPr lang="en-US"/>
          </a:p>
        </p:txBody>
      </p:sp>
    </p:spTree>
    <p:extLst>
      <p:ext uri="{BB962C8B-B14F-4D97-AF65-F5344CB8AC3E}">
        <p14:creationId xmlns:p14="http://schemas.microsoft.com/office/powerpoint/2010/main" val="12531489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3D9B3C-F80F-4F9D-8039-824BCACEF4CB}"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7"/>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Date Placeholder 3"/>
          <p:cNvSpPr>
            <a:spLocks noGrp="1"/>
          </p:cNvSpPr>
          <p:nvPr>
            <p:ph type="dt" sz="half" idx="10"/>
          </p:nvPr>
        </p:nvSpPr>
        <p:spPr>
          <a:xfrm>
            <a:off x="3276600" y="390525"/>
            <a:ext cx="5505450" cy="365125"/>
          </a:xfrm>
        </p:spPr>
        <p:txBody>
          <a:bodyPr wrap="square" numCol="1" anchorCtr="0" compatLnSpc="1">
            <a:prstTxWarp prst="textNoShape">
              <a:avLst/>
            </a:prstTxWarp>
          </a:bodyPr>
          <a:lstStyle>
            <a:lvl1pPr fontAlgn="base">
              <a:spcBef>
                <a:spcPct val="0"/>
              </a:spcBef>
              <a:spcAft>
                <a:spcPct val="0"/>
              </a:spcAft>
              <a:defRPr sz="2200" b="0">
                <a:solidFill>
                  <a:schemeClr val="bg1"/>
                </a:solidFill>
                <a:cs typeface="Arial" charset="0"/>
              </a:defRPr>
            </a:lvl1pPr>
          </a:lstStyle>
          <a:p>
            <a:fld id="{F1734046-F56B-4E35-BEE8-C8BFDE494355}" type="datetimeFigureOut">
              <a:rPr lang="en-US"/>
              <a:pPr/>
              <a:t>7/4/2013</a:t>
            </a:fld>
            <a:endParaRPr lang="en-US"/>
          </a:p>
        </p:txBody>
      </p:sp>
      <p:sp>
        <p:nvSpPr>
          <p:cNvPr id="7" name="Footer Placeholder 4"/>
          <p:cNvSpPr>
            <a:spLocks noGrp="1"/>
          </p:cNvSpPr>
          <p:nvPr>
            <p:ph type="ftr" sz="quarter" idx="11"/>
          </p:nvPr>
        </p:nvSpPr>
        <p:spPr>
          <a:xfrm>
            <a:off x="3219450" y="6356350"/>
            <a:ext cx="4735513" cy="365125"/>
          </a:xfrm>
        </p:spPr>
        <p:txBody>
          <a:bodyPr wrap="square" numCol="1" anchorCtr="0" compatLnSpc="1">
            <a:prstTxWarp prst="textNoShape">
              <a:avLst/>
            </a:prstTxWarp>
          </a:bodyPr>
          <a:lstStyle>
            <a:lvl1pPr fontAlgn="base">
              <a:spcBef>
                <a:spcPct val="0"/>
              </a:spcBef>
              <a:spcAft>
                <a:spcPct val="0"/>
              </a:spcAft>
              <a:defRPr smtClean="0">
                <a:solidFill>
                  <a:srgbClr val="558ED5"/>
                </a:solidFill>
                <a:cs typeface="Arial" charset="0"/>
              </a:defRPr>
            </a:lvl1pPr>
          </a:lstStyle>
          <a:p>
            <a:endParaRPr lang="fr-FR"/>
          </a:p>
        </p:txBody>
      </p:sp>
      <p:sp>
        <p:nvSpPr>
          <p:cNvPr id="8" name="Slide Number Placeholder 5"/>
          <p:cNvSpPr>
            <a:spLocks noGrp="1"/>
          </p:cNvSpPr>
          <p:nvPr>
            <p:ph type="sldNum" sz="quarter" idx="12"/>
          </p:nvPr>
        </p:nvSpPr>
        <p:spPr>
          <a:xfrm>
            <a:off x="8256588" y="6356350"/>
            <a:ext cx="685800" cy="365125"/>
          </a:xfrm>
        </p:spPr>
        <p:txBody>
          <a:bodyPr wrap="square" numCol="1" anchorCtr="0" compatLnSpc="1">
            <a:prstTxWarp prst="textNoShape">
              <a:avLst/>
            </a:prstTxWarp>
          </a:bodyPr>
          <a:lstStyle>
            <a:lvl1pPr fontAlgn="base">
              <a:spcBef>
                <a:spcPct val="0"/>
              </a:spcBef>
              <a:spcAft>
                <a:spcPct val="0"/>
              </a:spcAft>
              <a:defRPr sz="1100">
                <a:solidFill>
                  <a:srgbClr val="558ED5"/>
                </a:solidFill>
                <a:cs typeface="Arial" charset="0"/>
              </a:defRPr>
            </a:lvl1pPr>
          </a:lstStyle>
          <a:p>
            <a:fld id="{C157C080-E38B-4858-8C18-FA1252F2DA46}"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4"/>
          <p:cNvSpPr>
            <a:spLocks noGrp="1"/>
          </p:cNvSpPr>
          <p:nvPr>
            <p:ph type="dt" sz="half" idx="15"/>
          </p:nvPr>
        </p:nvSpPr>
        <p:spPr/>
        <p:txBody>
          <a:bodyPr/>
          <a:lstStyle>
            <a:lvl1pPr>
              <a:defRPr/>
            </a:lvl1pPr>
          </a:lstStyle>
          <a:p>
            <a:pPr>
              <a:defRPr/>
            </a:pPr>
            <a:fld id="{A51B065A-FC0D-48B5-8BAF-FE7FCD9FA5AB}" type="datetimeFigureOut">
              <a:rPr lang="en-US"/>
              <a:pPr>
                <a:defRPr/>
              </a:pPr>
              <a:t>7/4/2013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65124647-9735-4767-BF22-6AA43F13B3DF}"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6"/>
          </p:nvPr>
        </p:nvSpPr>
        <p:spPr/>
        <p:txBody>
          <a:bodyPr/>
          <a:lstStyle>
            <a:lvl1pPr>
              <a:defRPr/>
            </a:lvl1pPr>
          </a:lstStyle>
          <a:p>
            <a:pPr>
              <a:defRPr/>
            </a:pPr>
            <a:fld id="{90DB10E9-CEE8-4CC3-8D20-EBC9481FF969}" type="datetimeFigureOut">
              <a:rPr lang="en-US"/>
              <a:pPr>
                <a:defRPr/>
              </a:pPr>
              <a:t>7/4/2013</a:t>
            </a:fld>
            <a:endParaRPr lang="en-US"/>
          </a:p>
        </p:txBody>
      </p:sp>
      <p:sp>
        <p:nvSpPr>
          <p:cNvPr id="10" name="Footer Placeholder 5"/>
          <p:cNvSpPr>
            <a:spLocks noGrp="1"/>
          </p:cNvSpPr>
          <p:nvPr>
            <p:ph type="ftr" sz="quarter" idx="17"/>
          </p:nvPr>
        </p:nvSpPr>
        <p:spPr/>
        <p:txBody>
          <a:bodyPr/>
          <a:lstStyle>
            <a:lvl1pPr>
              <a:defRPr/>
            </a:lvl1pPr>
          </a:lstStyle>
          <a:p>
            <a:pPr>
              <a:defRPr/>
            </a:pPr>
            <a:endParaRPr lang="en-US"/>
          </a:p>
        </p:txBody>
      </p:sp>
      <p:sp>
        <p:nvSpPr>
          <p:cNvPr id="13" name="Slide Number Placeholder 6"/>
          <p:cNvSpPr>
            <a:spLocks noGrp="1"/>
          </p:cNvSpPr>
          <p:nvPr>
            <p:ph type="sldNum" sz="quarter" idx="18"/>
          </p:nvPr>
        </p:nvSpPr>
        <p:spPr/>
        <p:txBody>
          <a:bodyPr/>
          <a:lstStyle>
            <a:lvl1pPr>
              <a:defRPr/>
            </a:lvl1pPr>
          </a:lstStyle>
          <a:p>
            <a:pPr>
              <a:defRPr/>
            </a:pPr>
            <a:fld id="{0F768DD3-D2D4-4883-AA6A-96EE18CFF6FB}"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0A46E1C1-A525-4E30-9825-A546B838A9A8}" type="datetimeFigureOut">
              <a:rPr lang="en-US"/>
              <a:pPr>
                <a:defRPr/>
              </a:pPr>
              <a:t>7/4/2013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6212DEA-BDBC-4E2B-94A5-964A2D5CFD07}"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B6D665AB-D310-4A76-9CDA-B8D274852C07}" type="datetimeFigureOut">
              <a:rPr lang="en-US"/>
              <a:pPr>
                <a:defRPr/>
              </a:pPr>
              <a:t>7/4/2013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A72C562-C96C-4BFC-B7E1-C20D387CDBE3}"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3878B4E-363D-460A-BEEC-0BEC1EAECB48}" type="datetimeFigureOut">
              <a:rPr lang="en-US"/>
              <a:pPr>
                <a:defRPr/>
              </a:pPr>
              <a:t>7/4/2013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C319EDF-656D-44F7-AFE0-4D03B522BA65}"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7"/>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smtClean="0"/>
            </a:lvl1pPr>
          </a:lstStyle>
          <a:p>
            <a:pPr>
              <a:defRPr/>
            </a:pPr>
            <a:fld id="{FC3B84DB-741D-4300-BFC3-E0EE08982B87}" type="datetimeFigureOut">
              <a:rPr lang="en-US"/>
              <a:pPr>
                <a:defRPr/>
              </a:pPr>
              <a:t>7/4/2013</a:t>
            </a:fld>
            <a:endParaRPr 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5E54C445-2944-4110-A318-4E5FCB13226D}"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7"/>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41A5B7C-798A-4F1A-9801-0E0370183264}" type="datetimeFigureOut">
              <a:rPr lang="en-US"/>
              <a:pPr>
                <a:defRPr/>
              </a:pPr>
              <a:t>7/4/2013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FBA6498-8BB7-4E2A-98F6-829CACEE2709}"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9" name="Date Placeholder 4"/>
          <p:cNvSpPr>
            <a:spLocks noGrp="1"/>
          </p:cNvSpPr>
          <p:nvPr>
            <p:ph type="dt" sz="half" idx="16"/>
          </p:nvPr>
        </p:nvSpPr>
        <p:spPr/>
        <p:txBody>
          <a:bodyPr/>
          <a:lstStyle>
            <a:lvl1pPr>
              <a:defRPr/>
            </a:lvl1pPr>
          </a:lstStyle>
          <a:p>
            <a:pPr>
              <a:defRPr/>
            </a:pPr>
            <a:fld id="{CB01FC7D-0BB2-4485-8889-01BDC5B7F920}" type="datetimeFigureOut">
              <a:rPr lang="en-US"/>
              <a:pPr>
                <a:defRPr/>
              </a:pPr>
              <a:t>7/4/2013</a:t>
            </a:fld>
            <a:endParaRPr lang="en-US"/>
          </a:p>
        </p:txBody>
      </p:sp>
      <p:sp>
        <p:nvSpPr>
          <p:cNvPr id="13" name="Footer Placeholder 5"/>
          <p:cNvSpPr>
            <a:spLocks noGrp="1"/>
          </p:cNvSpPr>
          <p:nvPr>
            <p:ph type="ftr" sz="quarter" idx="17"/>
          </p:nvPr>
        </p:nvSpPr>
        <p:spPr/>
        <p:txBody>
          <a:bodyPr/>
          <a:lstStyle>
            <a:lvl1pPr>
              <a:defRPr/>
            </a:lvl1pPr>
          </a:lstStyle>
          <a:p>
            <a:pPr>
              <a:defRPr/>
            </a:pPr>
            <a:endParaRPr lang="en-US"/>
          </a:p>
        </p:txBody>
      </p:sp>
      <p:sp>
        <p:nvSpPr>
          <p:cNvPr id="14" name="Slide Number Placeholder 6"/>
          <p:cNvSpPr>
            <a:spLocks noGrp="1"/>
          </p:cNvSpPr>
          <p:nvPr>
            <p:ph type="sldNum" sz="quarter" idx="18"/>
          </p:nvPr>
        </p:nvSpPr>
        <p:spPr/>
        <p:txBody>
          <a:bodyPr/>
          <a:lstStyle>
            <a:lvl1pPr>
              <a:defRPr/>
            </a:lvl1pPr>
          </a:lstStyle>
          <a:p>
            <a:pPr>
              <a:defRPr/>
            </a:pPr>
            <a:fld id="{0BE7511F-9FBE-4443-A4F5-A1EFAC8E74AA}"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A2F4BBC8-CCCA-4DB5-AB59-E9BDC70EB26D}" type="datetimeFigureOut">
              <a:rPr lang="en-US"/>
              <a:pPr>
                <a:defRPr/>
              </a:pPr>
              <a:t>7/4/2013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9F3E4B-B103-49FE-AEC4-E8A05ECB65FD}"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96110FE3-9D66-4455-B851-090DA1356F3A}" type="datetimeFigureOut">
              <a:rPr lang="en-US"/>
              <a:pPr>
                <a:defRPr/>
              </a:pPr>
              <a:t>7/4/2013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8FB0F4-D493-49B9-B569-8B51320BBBEA}"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7212013" y="6356350"/>
            <a:ext cx="1752600" cy="365125"/>
          </a:xfrm>
        </p:spPr>
        <p:txBody>
          <a:bodyPr/>
          <a:lstStyle>
            <a:lvl1pPr>
              <a:defRPr/>
            </a:lvl1pPr>
          </a:lstStyle>
          <a:p>
            <a:pPr>
              <a:defRPr/>
            </a:pPr>
            <a:fld id="{FCAEAD5A-5EA2-4592-B295-841ECE2C5179}" type="datetimeFigureOut">
              <a:rPr lang="en-US"/>
              <a:pPr>
                <a:defRPr/>
              </a:pPr>
              <a:t>7/4/2013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094F1E-DADD-4456-87A1-9091A42D5C13}"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6"/>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9"/>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Drag picture to placeholder or click icon to add</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baseline="0" smtClean="0">
                <a:solidFill>
                  <a:schemeClr val="bg1"/>
                </a:solidFill>
              </a:defRPr>
            </a:lvl1pPr>
          </a:lstStyle>
          <a:p>
            <a:pPr>
              <a:defRPr/>
            </a:pPr>
            <a:fld id="{950CF69A-2299-4829-A56B-61354CBEFBDE}" type="datetimeFigureOut">
              <a:rPr lang="en-US"/>
              <a:pPr>
                <a:defRPr/>
              </a:pPr>
              <a:t>7/4/2013</a:t>
            </a:fld>
            <a:endParaRPr lang="en-US"/>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266113" y="6356350"/>
            <a:ext cx="685800" cy="365125"/>
          </a:xfrm>
        </p:spPr>
        <p:txBody>
          <a:bodyPr wrap="square" numCol="1" anchorCtr="0" compatLnSpc="1">
            <a:prstTxWarp prst="textNoShape">
              <a:avLst/>
            </a:prstTxWarp>
          </a:bodyPr>
          <a:lstStyle>
            <a:lvl1pPr fontAlgn="base">
              <a:spcBef>
                <a:spcPct val="0"/>
              </a:spcBef>
              <a:spcAft>
                <a:spcPct val="0"/>
              </a:spcAft>
              <a:defRPr sz="1100">
                <a:solidFill>
                  <a:srgbClr val="558ED5"/>
                </a:solidFill>
                <a:cs typeface="Arial" charset="0"/>
              </a:defRPr>
            </a:lvl1pPr>
          </a:lstStyle>
          <a:p>
            <a:fld id="{39AA6C40-35EA-422C-A05E-444827E12A51}"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6"/>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pPr>
              <a:defRPr/>
            </a:pPr>
            <a:fld id="{01ACDFC5-FFDA-445D-B9B7-A72C588524EC}" type="datetimeFigureOut">
              <a:rPr lang="en-US"/>
              <a:pPr>
                <a:defRPr/>
              </a:pPr>
              <a:t>7/4/2013</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pPr>
              <a:defRPr/>
            </a:pPr>
            <a:fld id="{7B22F91B-D7E2-47AB-98FC-B1F18FDDA3B4}"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pPr>
              <a:defRPr/>
            </a:pPr>
            <a:fld id="{898D1955-6B4F-44B5-9ED8-97376F4CA860}" type="datetimeFigureOut">
              <a:rPr lang="en-US"/>
              <a:pPr>
                <a:defRPr/>
              </a:pPr>
              <a:t>7/4/2013</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579A0-C60F-4E61-B01A-25E06BC37CF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6"/>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Drag picture to placeholder or click icon to add</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pPr>
              <a:defRPr/>
            </a:pPr>
            <a:fld id="{ADE27429-D38E-46BC-89B6-43A5A3E374EC}"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pPr>
              <a:defRPr/>
            </a:pPr>
            <a:fld id="{B95524A9-E195-4B5A-9E3B-7797D74E8117}" type="datetimeFigureOut">
              <a:rPr lang="en-US"/>
              <a:pPr>
                <a:defRPr/>
              </a:pPr>
              <a:t>7/4/2013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89A558B-BA82-4038-B641-0F968CDEDB9B}"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pPr>
              <a:defRPr/>
            </a:pPr>
            <a:fld id="{F22053DB-D0EC-4A96-9751-11181500285A}" type="datetimeFigureOut">
              <a:rPr lang="en-US"/>
              <a:pPr>
                <a:defRPr/>
              </a:pPr>
              <a:t>7/4/2013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DE6D15B-50BC-492E-8D38-024097322710}"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7"/>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4"/>
          </p:nvPr>
        </p:nvSpPr>
        <p:spPr/>
        <p:txBody>
          <a:bodyPr/>
          <a:lstStyle>
            <a:lvl1pPr>
              <a:defRPr/>
            </a:lvl1pPr>
          </a:lstStyle>
          <a:p>
            <a:pPr>
              <a:defRPr/>
            </a:pPr>
            <a:fld id="{F154CDC9-07F9-416A-A84B-48129F7EE29F}" type="datetimeFigureOut">
              <a:rPr lang="en-US"/>
              <a:pPr>
                <a:defRPr/>
              </a:pPr>
              <a:t>7/4/2013</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08F2DC54-A0C8-40CA-B402-633EDC111C3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2209800"/>
            <a:ext cx="650875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7199313" y="6356350"/>
            <a:ext cx="1752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2">
                    <a:lumMod val="60000"/>
                    <a:lumOff val="40000"/>
                  </a:schemeClr>
                </a:solidFill>
                <a:latin typeface="+mn-lt"/>
                <a:cs typeface="+mn-cs"/>
              </a:defRPr>
            </a:lvl1pPr>
          </a:lstStyle>
          <a:p>
            <a:pPr>
              <a:defRPr/>
            </a:pPr>
            <a:fld id="{B5A65B98-F5BA-4F24-BE1B-9A78F61CEC3E}" type="datetimeFigureOut">
              <a:rPr lang="en-US"/>
              <a:pPr>
                <a:defRPr/>
              </a:pPr>
              <a:t>7/4/2013</a:t>
            </a:fld>
            <a:endParaRPr lang="en-US"/>
          </a:p>
        </p:txBody>
      </p:sp>
      <p:sp>
        <p:nvSpPr>
          <p:cNvPr id="5" name="Footer Placeholder 4"/>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2">
                    <a:lumMod val="60000"/>
                    <a:lumOff val="4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lIns="91440" tIns="45720" rIns="91440" bIns="45720" rtlCol="0" anchor="ctr"/>
          <a:lstStyle>
            <a:lvl1pPr algn="r" fontAlgn="auto">
              <a:spcBef>
                <a:spcPts val="0"/>
              </a:spcBef>
              <a:spcAft>
                <a:spcPts val="0"/>
              </a:spcAft>
              <a:defRPr sz="2200" b="1" smtClean="0">
                <a:solidFill>
                  <a:schemeClr val="bg1"/>
                </a:solidFill>
                <a:latin typeface="+mn-lt"/>
                <a:cs typeface="+mn-cs"/>
              </a:defRPr>
            </a:lvl1pPr>
          </a:lstStyle>
          <a:p>
            <a:pPr>
              <a:defRPr/>
            </a:pPr>
            <a:fld id="{ADA67D7F-CFBA-48E8-AF00-BEA6E386283B}"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Gill Sans MT"/>
        </a:defRPr>
      </a:lvl2pPr>
      <a:lvl3pPr algn="l" rtl="0" fontAlgn="base">
        <a:spcBef>
          <a:spcPct val="0"/>
        </a:spcBef>
        <a:spcAft>
          <a:spcPct val="0"/>
        </a:spcAft>
        <a:defRPr sz="3600">
          <a:solidFill>
            <a:schemeClr val="accent1"/>
          </a:solidFill>
          <a:latin typeface="Gill Sans MT"/>
        </a:defRPr>
      </a:lvl3pPr>
      <a:lvl4pPr algn="l" rtl="0" fontAlgn="base">
        <a:spcBef>
          <a:spcPct val="0"/>
        </a:spcBef>
        <a:spcAft>
          <a:spcPct val="0"/>
        </a:spcAft>
        <a:defRPr sz="3600">
          <a:solidFill>
            <a:schemeClr val="accent1"/>
          </a:solidFill>
          <a:latin typeface="Gill Sans MT"/>
        </a:defRPr>
      </a:lvl4pPr>
      <a:lvl5pPr algn="l" rtl="0" fontAlgn="base">
        <a:spcBef>
          <a:spcPct val="0"/>
        </a:spcBef>
        <a:spcAft>
          <a:spcPct val="0"/>
        </a:spcAft>
        <a:defRPr sz="3600">
          <a:solidFill>
            <a:schemeClr val="accent1"/>
          </a:solidFill>
          <a:latin typeface="Gill Sans MT"/>
        </a:defRPr>
      </a:lvl5pPr>
      <a:lvl6pPr marL="457200" algn="l" rtl="0" fontAlgn="base">
        <a:spcBef>
          <a:spcPct val="0"/>
        </a:spcBef>
        <a:spcAft>
          <a:spcPct val="0"/>
        </a:spcAft>
        <a:defRPr sz="3600">
          <a:solidFill>
            <a:schemeClr val="accent1"/>
          </a:solidFill>
          <a:latin typeface="Gill Sans MT"/>
        </a:defRPr>
      </a:lvl6pPr>
      <a:lvl7pPr marL="914400" algn="l" rtl="0" fontAlgn="base">
        <a:spcBef>
          <a:spcPct val="0"/>
        </a:spcBef>
        <a:spcAft>
          <a:spcPct val="0"/>
        </a:spcAft>
        <a:defRPr sz="3600">
          <a:solidFill>
            <a:schemeClr val="accent1"/>
          </a:solidFill>
          <a:latin typeface="Gill Sans MT"/>
        </a:defRPr>
      </a:lvl7pPr>
      <a:lvl8pPr marL="1371600" algn="l" rtl="0" fontAlgn="base">
        <a:spcBef>
          <a:spcPct val="0"/>
        </a:spcBef>
        <a:spcAft>
          <a:spcPct val="0"/>
        </a:spcAft>
        <a:defRPr sz="3600">
          <a:solidFill>
            <a:schemeClr val="accent1"/>
          </a:solidFill>
          <a:latin typeface="Gill Sans MT"/>
        </a:defRPr>
      </a:lvl8pPr>
      <a:lvl9pPr marL="1828800" algn="l" rtl="0" fontAlgn="base">
        <a:spcBef>
          <a:spcPct val="0"/>
        </a:spcBef>
        <a:spcAft>
          <a:spcPct val="0"/>
        </a:spcAft>
        <a:defRPr sz="3600">
          <a:solidFill>
            <a:schemeClr val="accent1"/>
          </a:solidFill>
          <a:latin typeface="Gill Sans MT"/>
        </a:defRPr>
      </a:lvl9pPr>
    </p:titleStyle>
    <p:bodyStyle>
      <a:lvl1pPr marL="228600" indent="-228600" algn="l" rtl="0" fontAlgn="base">
        <a:spcBef>
          <a:spcPts val="1800"/>
        </a:spcBef>
        <a:spcAft>
          <a:spcPct val="0"/>
        </a:spcAft>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rtl="0" fontAlgn="base">
        <a:spcBef>
          <a:spcPts val="600"/>
        </a:spcBef>
        <a:spcAft>
          <a:spcPct val="0"/>
        </a:spcAft>
        <a:buClr>
          <a:srgbClr val="254061"/>
        </a:buClr>
        <a:buSzPct val="100000"/>
        <a:buFont typeface="Wingdings 2" pitchFamily="18" charset="2"/>
        <a:buChar char="¡"/>
        <a:defRPr kern="1200">
          <a:solidFill>
            <a:schemeClr val="tx2"/>
          </a:solidFill>
          <a:latin typeface="+mn-lt"/>
          <a:ea typeface="+mn-ea"/>
          <a:cs typeface="+mn-cs"/>
        </a:defRPr>
      </a:lvl2pPr>
      <a:lvl3pPr marL="685800" indent="-228600" algn="l" rtl="0" fontAlgn="base">
        <a:spcBef>
          <a:spcPts val="600"/>
        </a:spcBef>
        <a:spcAft>
          <a:spcPct val="0"/>
        </a:spcAft>
        <a:buClr>
          <a:schemeClr val="accent1"/>
        </a:buClr>
        <a:buSzPct val="100000"/>
        <a:buFont typeface="Wingdings 2" pitchFamily="18" charset="2"/>
        <a:buChar char="¡"/>
        <a:defRPr kern="1200">
          <a:solidFill>
            <a:schemeClr val="tx2"/>
          </a:solidFill>
          <a:latin typeface="+mn-lt"/>
          <a:ea typeface="+mn-ea"/>
          <a:cs typeface="+mn-cs"/>
        </a:defRPr>
      </a:lvl3pPr>
      <a:lvl4pPr marL="914400" indent="-228600" algn="l" rtl="0" fontAlgn="base">
        <a:spcBef>
          <a:spcPts val="600"/>
        </a:spcBef>
        <a:spcAft>
          <a:spcPct val="0"/>
        </a:spcAft>
        <a:buClr>
          <a:srgbClr val="254061"/>
        </a:buClr>
        <a:buSzPct val="100000"/>
        <a:buFont typeface="Wingdings 2" pitchFamily="18" charset="2"/>
        <a:buChar char="¡"/>
        <a:defRPr kern="1200">
          <a:solidFill>
            <a:schemeClr val="tx2"/>
          </a:solidFill>
          <a:latin typeface="+mn-lt"/>
          <a:ea typeface="+mn-ea"/>
          <a:cs typeface="+mn-cs"/>
        </a:defRPr>
      </a:lvl4pPr>
      <a:lvl5pPr marL="1143000" indent="-228600" algn="l" rtl="0" fontAlgn="base">
        <a:spcBef>
          <a:spcPts val="600"/>
        </a:spcBef>
        <a:spcAft>
          <a:spcPct val="0"/>
        </a:spcAft>
        <a:buClr>
          <a:schemeClr val="accent1"/>
        </a:buClr>
        <a:buSzPct val="100000"/>
        <a:buFont typeface="Wingdings 2" pitchFamily="18" charset="2"/>
        <a:buChar char="¡"/>
        <a:defRPr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ost2015hl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3579813" y="769938"/>
            <a:ext cx="5106987" cy="3328987"/>
          </a:xfrm>
        </p:spPr>
        <p:txBody>
          <a:bodyPr/>
          <a:lstStyle/>
          <a:p>
            <a:r>
              <a:rPr lang="en-GB" sz="2800" b="1" smtClean="0">
                <a:solidFill>
                  <a:schemeClr val="bg1"/>
                </a:solidFill>
                <a:latin typeface="Calibri" pitchFamily="34" charset="0"/>
              </a:rPr>
              <a:t>A New Global Partnership:</a:t>
            </a:r>
            <a:br>
              <a:rPr lang="en-GB" sz="2800" b="1" smtClean="0">
                <a:solidFill>
                  <a:schemeClr val="bg1"/>
                </a:solidFill>
                <a:latin typeface="Calibri" pitchFamily="34" charset="0"/>
              </a:rPr>
            </a:br>
            <a:r>
              <a:rPr lang="en-GB" sz="2800" b="1" smtClean="0">
                <a:solidFill>
                  <a:schemeClr val="bg1"/>
                </a:solidFill>
                <a:latin typeface="Calibri" pitchFamily="34" charset="0"/>
              </a:rPr>
              <a:t>Eradicate Poverty And Transform Economies Through Sustainable Development</a:t>
            </a:r>
            <a:r>
              <a:rPr lang="en-US" sz="2800" smtClean="0">
                <a:solidFill>
                  <a:schemeClr val="bg1"/>
                </a:solidFill>
                <a:latin typeface="Calibri" pitchFamily="34" charset="0"/>
              </a:rPr>
              <a:t> </a:t>
            </a:r>
          </a:p>
        </p:txBody>
      </p:sp>
      <p:sp>
        <p:nvSpPr>
          <p:cNvPr id="3" name="Subtitle 2"/>
          <p:cNvSpPr>
            <a:spLocks noGrp="1"/>
          </p:cNvSpPr>
          <p:nvPr>
            <p:ph type="subTitle" idx="1"/>
          </p:nvPr>
        </p:nvSpPr>
        <p:spPr>
          <a:xfrm>
            <a:off x="685800" y="4486275"/>
            <a:ext cx="7666038" cy="2038350"/>
          </a:xfrm>
        </p:spPr>
        <p:txBody>
          <a:bodyPr>
            <a:normAutofit fontScale="92500" lnSpcReduction="20000"/>
          </a:bodyPr>
          <a:lstStyle/>
          <a:p>
            <a:pPr algn="ctr" fontAlgn="auto">
              <a:spcAft>
                <a:spcPts val="0"/>
              </a:spcAft>
              <a:defRPr/>
            </a:pPr>
            <a:r>
              <a:rPr lang="en-US" sz="2400" b="1" dirty="0">
                <a:latin typeface="Calibri" pitchFamily="34" charset="0"/>
              </a:rPr>
              <a:t>Presentation Created by the Secretariat of the </a:t>
            </a:r>
            <a:endParaRPr lang="en-US" sz="2400" b="1" dirty="0" smtClean="0">
              <a:latin typeface="Calibri" pitchFamily="34" charset="0"/>
            </a:endParaRPr>
          </a:p>
          <a:p>
            <a:pPr algn="ctr" fontAlgn="auto">
              <a:spcAft>
                <a:spcPts val="0"/>
              </a:spcAft>
              <a:defRPr/>
            </a:pPr>
            <a:r>
              <a:rPr lang="en-US" sz="2400" b="1" dirty="0" smtClean="0">
                <a:latin typeface="Calibri" pitchFamily="34" charset="0"/>
              </a:rPr>
              <a:t>High </a:t>
            </a:r>
            <a:r>
              <a:rPr lang="en-US" sz="2400" b="1" dirty="0">
                <a:latin typeface="Calibri" pitchFamily="34" charset="0"/>
              </a:rPr>
              <a:t>Level Panel of Eminent Persons on the Post-2015 Development Agenda </a:t>
            </a:r>
            <a:endParaRPr lang="en-US" sz="2400" b="1" dirty="0" smtClean="0">
              <a:latin typeface="Calibri" pitchFamily="34" charset="0"/>
            </a:endParaRPr>
          </a:p>
          <a:p>
            <a:pPr algn="ctr" fontAlgn="auto">
              <a:spcAft>
                <a:spcPts val="0"/>
              </a:spcAft>
              <a:defRPr/>
            </a:pPr>
            <a:endParaRPr lang="en-US" sz="2400" b="1" dirty="0" smtClean="0">
              <a:latin typeface="Calibri" pitchFamily="34" charset="0"/>
            </a:endParaRPr>
          </a:p>
          <a:p>
            <a:pPr algn="ctr" fontAlgn="auto">
              <a:spcAft>
                <a:spcPts val="0"/>
              </a:spcAft>
              <a:defRPr/>
            </a:pPr>
            <a:r>
              <a:rPr lang="en-US" sz="2400" b="1" dirty="0" smtClean="0">
                <a:latin typeface="Calibri" pitchFamily="34" charset="0"/>
                <a:hlinkClick r:id="rId2"/>
              </a:rPr>
              <a:t>www.post2015hlp.org</a:t>
            </a:r>
            <a:endParaRPr lang="en-US" sz="2400" b="1" dirty="0" smtClean="0">
              <a:latin typeface="Calibri" pitchFamily="34" charset="0"/>
            </a:endParaRPr>
          </a:p>
          <a:p>
            <a:pPr algn="ctr" fontAlgn="auto">
              <a:spcAft>
                <a:spcPts val="0"/>
              </a:spcAft>
              <a:defRPr/>
            </a:pPr>
            <a:endParaRPr lang="en-US" sz="2400" b="1" dirty="0">
              <a:latin typeface="Calibri" pitchFamily="34" charset="0"/>
            </a:endParaRPr>
          </a:p>
          <a:p>
            <a:pPr algn="ctr" fontAlgn="auto">
              <a:spcAft>
                <a:spcPts val="0"/>
              </a:spcAft>
              <a:defRPr/>
            </a:pPr>
            <a:r>
              <a:rPr lang="en-US" sz="2400" b="1" dirty="0" smtClean="0">
                <a:latin typeface="Calibri" pitchFamily="34" charset="0"/>
              </a:rPr>
              <a:t>June 25, 2013</a:t>
            </a:r>
          </a:p>
          <a:p>
            <a:pPr algn="ctr" fontAlgn="auto">
              <a:spcAft>
                <a:spcPts val="0"/>
              </a:spcAft>
              <a:defRPr/>
            </a:pPr>
            <a:endParaRPr lang="en-US" sz="2400" b="1" dirty="0" smtClean="0">
              <a:latin typeface="Calibri" pitchFamily="34" charset="0"/>
            </a:endParaRPr>
          </a:p>
          <a:p>
            <a:pPr algn="ctr" fontAlgn="auto">
              <a:spcAft>
                <a:spcPts val="0"/>
              </a:spcAft>
              <a:defRPr/>
            </a:pPr>
            <a:endParaRPr lang="en-US" sz="2400" b="1" dirty="0">
              <a:latin typeface="Calibri" pitchFamily="34" charset="0"/>
            </a:endParaRP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27013"/>
            <a:ext cx="6508750" cy="1830387"/>
          </a:xfrm>
        </p:spPr>
        <p:txBody>
          <a:bodyPr/>
          <a:lstStyle/>
          <a:p>
            <a:pPr marL="342900" indent="-342900" defTabSz="457200"/>
            <a:r>
              <a:rPr lang="en-US" b="1" smtClean="0">
                <a:solidFill>
                  <a:srgbClr val="1F497D"/>
                </a:solidFill>
                <a:latin typeface="Calibri" pitchFamily="34" charset="0"/>
              </a:rPr>
              <a:t>3. Transform Economies for Jobs and Inclusive Growth</a:t>
            </a:r>
          </a:p>
        </p:txBody>
      </p:sp>
      <p:sp>
        <p:nvSpPr>
          <p:cNvPr id="3" name="Content Placeholder 2"/>
          <p:cNvSpPr>
            <a:spLocks noGrp="1"/>
          </p:cNvSpPr>
          <p:nvPr>
            <p:ph idx="1"/>
          </p:nvPr>
        </p:nvSpPr>
        <p:spPr>
          <a:xfrm>
            <a:off x="457200" y="2209800"/>
            <a:ext cx="7694613" cy="3916363"/>
          </a:xfrm>
        </p:spPr>
        <p:txBody>
          <a:bodyPr rtlCol="0">
            <a:normAutofit fontScale="77500" lnSpcReduction="20000"/>
          </a:bodyPr>
          <a:lstStyle/>
          <a:p>
            <a:pPr fontAlgn="auto">
              <a:spcAft>
                <a:spcPts val="0"/>
              </a:spcAft>
              <a:defRPr/>
            </a:pPr>
            <a:r>
              <a:rPr lang="en-US" sz="2400" dirty="0" smtClean="0">
                <a:latin typeface="Calibri" pitchFamily="34" charset="0"/>
                <a:cs typeface="Gill Sans"/>
              </a:rPr>
              <a:t>Achieve a quantum leap forward in providing economic opportunities and harness </a:t>
            </a:r>
            <a:r>
              <a:rPr lang="en-US" sz="2400" b="1" dirty="0" smtClean="0">
                <a:latin typeface="Calibri" pitchFamily="34" charset="0"/>
                <a:cs typeface="Gill Sans"/>
              </a:rPr>
              <a:t>innovation, technology, and the potential of business and of people themselves</a:t>
            </a:r>
            <a:endParaRPr lang="en-US" sz="2400" dirty="0" smtClean="0">
              <a:latin typeface="Calibri" pitchFamily="34" charset="0"/>
              <a:cs typeface="Gill Sans"/>
            </a:endParaRPr>
          </a:p>
          <a:p>
            <a:pPr fontAlgn="auto">
              <a:spcAft>
                <a:spcPts val="0"/>
              </a:spcAft>
              <a:defRPr/>
            </a:pPr>
            <a:r>
              <a:rPr lang="en-US" sz="2400" dirty="0" smtClean="0">
                <a:latin typeface="Calibri" pitchFamily="34" charset="0"/>
                <a:cs typeface="Gill Sans"/>
              </a:rPr>
              <a:t>Create conditions for good and decent jobs through education, skills, training, better policies and inclusive and sustainable business practices</a:t>
            </a:r>
          </a:p>
          <a:p>
            <a:pPr fontAlgn="auto">
              <a:spcAft>
                <a:spcPts val="0"/>
              </a:spcAft>
              <a:defRPr/>
            </a:pPr>
            <a:r>
              <a:rPr lang="en-US" sz="2400" dirty="0" smtClean="0">
                <a:latin typeface="Calibri" pitchFamily="34" charset="0"/>
                <a:cs typeface="Gill Sans"/>
              </a:rPr>
              <a:t>Add value and raise productivity through infrastructure and other investments that encourage structural changes in the economy</a:t>
            </a:r>
          </a:p>
          <a:p>
            <a:pPr fontAlgn="auto">
              <a:spcAft>
                <a:spcPts val="0"/>
              </a:spcAft>
              <a:defRPr/>
            </a:pPr>
            <a:r>
              <a:rPr lang="en-US" sz="2400" dirty="0" smtClean="0">
                <a:latin typeface="Calibri" pitchFamily="34" charset="0"/>
                <a:cs typeface="Gill Sans"/>
              </a:rPr>
              <a:t>Put in place a stable and simple regulatory environment with accountabilities for businesses to pay fair taxes and account for the social, financial and environmental impact of their activities</a:t>
            </a:r>
          </a:p>
          <a:p>
            <a:pPr fontAlgn="auto">
              <a:spcAft>
                <a:spcPts val="0"/>
              </a:spcAft>
              <a:defRPr/>
            </a:pPr>
            <a:r>
              <a:rPr lang="en-US" sz="2400" dirty="0" smtClean="0">
                <a:latin typeface="Calibri" pitchFamily="34" charset="0"/>
                <a:cs typeface="Gill Sans"/>
              </a:rPr>
              <a:t>Support sustainable consumption and production patterns</a:t>
            </a:r>
            <a:endParaRPr lang="en-US" dirty="0">
              <a:latin typeface="Calibri" pitchFamily="34" charset="0"/>
              <a:cs typeface="Gill Sans"/>
            </a:endParaRPr>
          </a:p>
          <a:p>
            <a:pPr fontAlgn="auto">
              <a:spcAft>
                <a:spcPts val="0"/>
              </a:spcAft>
              <a:defRP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477838"/>
            <a:ext cx="6508750" cy="1579562"/>
          </a:xfrm>
        </p:spPr>
        <p:txBody>
          <a:bodyPr/>
          <a:lstStyle/>
          <a:p>
            <a:pPr marL="342900" indent="-342900" defTabSz="457200"/>
            <a:r>
              <a:rPr lang="en-US" sz="3200" b="1" smtClean="0">
                <a:solidFill>
                  <a:srgbClr val="1F497D"/>
                </a:solidFill>
                <a:latin typeface="Calibri" pitchFamily="34" charset="0"/>
              </a:rPr>
              <a:t>4. Build Peace and Effective, Open and Accountable Public Institutions </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sz="2400" b="1" dirty="0">
                <a:latin typeface="Calibri" pitchFamily="34" charset="0"/>
                <a:cs typeface="Gill Sans"/>
              </a:rPr>
              <a:t>Freedom from </a:t>
            </a:r>
            <a:r>
              <a:rPr lang="en-US" sz="2400" b="1" dirty="0" smtClean="0">
                <a:latin typeface="Calibri" pitchFamily="34" charset="0"/>
                <a:cs typeface="Gill Sans"/>
              </a:rPr>
              <a:t>conflict and violence </a:t>
            </a:r>
            <a:r>
              <a:rPr lang="en-US" sz="2400" dirty="0" smtClean="0">
                <a:latin typeface="Calibri" pitchFamily="34" charset="0"/>
                <a:cs typeface="Gill Sans"/>
              </a:rPr>
              <a:t>is the foundation for building peaceful and prosperous societies</a:t>
            </a:r>
          </a:p>
          <a:p>
            <a:pPr fontAlgn="auto">
              <a:spcAft>
                <a:spcPts val="0"/>
              </a:spcAft>
              <a:defRPr/>
            </a:pPr>
            <a:r>
              <a:rPr lang="en-US" sz="2400" b="1" dirty="0" smtClean="0">
                <a:latin typeface="Calibri" pitchFamily="34" charset="0"/>
                <a:cs typeface="Gill Sans"/>
              </a:rPr>
              <a:t>Peace </a:t>
            </a:r>
            <a:r>
              <a:rPr lang="en-US" sz="2400" b="1" dirty="0">
                <a:latin typeface="Calibri" pitchFamily="34" charset="0"/>
                <a:cs typeface="Gill Sans"/>
              </a:rPr>
              <a:t>and good governance </a:t>
            </a:r>
            <a:r>
              <a:rPr lang="en-US" sz="2400" dirty="0" smtClean="0">
                <a:latin typeface="Calibri" pitchFamily="34" charset="0"/>
                <a:cs typeface="Gill Sans"/>
              </a:rPr>
              <a:t>must be recognized as core elements </a:t>
            </a:r>
            <a:r>
              <a:rPr lang="en-US" sz="2400" dirty="0">
                <a:latin typeface="Calibri" pitchFamily="34" charset="0"/>
                <a:cs typeface="Gill Sans"/>
              </a:rPr>
              <a:t>of </a:t>
            </a:r>
            <a:r>
              <a:rPr lang="en-US" sz="2400" dirty="0" smtClean="0">
                <a:latin typeface="Calibri" pitchFamily="34" charset="0"/>
                <a:cs typeface="Gill Sans"/>
              </a:rPr>
              <a:t>well-being</a:t>
            </a:r>
            <a:r>
              <a:rPr lang="en-US" sz="2400" dirty="0">
                <a:latin typeface="Calibri" pitchFamily="34" charset="0"/>
                <a:cs typeface="Gill Sans"/>
              </a:rPr>
              <a:t>, not an optional </a:t>
            </a:r>
            <a:r>
              <a:rPr lang="en-US" sz="2400" dirty="0" smtClean="0">
                <a:latin typeface="Calibri" pitchFamily="34" charset="0"/>
                <a:cs typeface="Gill Sans"/>
              </a:rPr>
              <a:t>extra</a:t>
            </a:r>
          </a:p>
          <a:p>
            <a:pPr fontAlgn="auto">
              <a:spcAft>
                <a:spcPts val="0"/>
              </a:spcAft>
              <a:defRPr/>
            </a:pPr>
            <a:r>
              <a:rPr lang="en-US" sz="2400" b="1" dirty="0" smtClean="0">
                <a:latin typeface="Calibri" pitchFamily="34" charset="0"/>
                <a:cs typeface="Gill Sans"/>
              </a:rPr>
              <a:t>Transparency </a:t>
            </a:r>
            <a:r>
              <a:rPr lang="en-US" sz="2400" dirty="0" smtClean="0">
                <a:latin typeface="Calibri" pitchFamily="34" charset="0"/>
                <a:cs typeface="Gill Sans"/>
              </a:rPr>
              <a:t>is needed embodied in public institutions that support the rule of law, freedom of speech and the media, open political choice and access to justice</a:t>
            </a:r>
            <a:endParaRPr lang="en-US" sz="2400" dirty="0">
              <a:latin typeface="Calibri" pitchFamily="34" charset="0"/>
              <a:cs typeface="Gill Sans"/>
            </a:endParaRPr>
          </a:p>
          <a:p>
            <a:pPr fontAlgn="auto">
              <a:spcAft>
                <a:spcPts val="0"/>
              </a:spcAft>
              <a:defRPr/>
            </a:pPr>
            <a:endParaRPr lang="en-US" dirty="0">
              <a:latin typeface="Gill Sans"/>
              <a:cs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06388" y="342900"/>
            <a:ext cx="6508750" cy="1143000"/>
          </a:xfrm>
        </p:spPr>
        <p:txBody>
          <a:bodyPr/>
          <a:lstStyle/>
          <a:p>
            <a:pPr marL="342900" indent="-342900" defTabSz="457200"/>
            <a:r>
              <a:rPr lang="en-US" b="1" smtClean="0">
                <a:solidFill>
                  <a:srgbClr val="1F497D"/>
                </a:solidFill>
                <a:latin typeface="Calibri" pitchFamily="34" charset="0"/>
              </a:rPr>
              <a:t>5.  Forge a New Global Partnership</a:t>
            </a:r>
          </a:p>
        </p:txBody>
      </p:sp>
      <p:sp>
        <p:nvSpPr>
          <p:cNvPr id="3" name="Content Placeholder 2"/>
          <p:cNvSpPr>
            <a:spLocks noGrp="1"/>
          </p:cNvSpPr>
          <p:nvPr>
            <p:ph idx="1"/>
          </p:nvPr>
        </p:nvSpPr>
        <p:spPr>
          <a:xfrm>
            <a:off x="457200" y="1985963"/>
            <a:ext cx="7732713" cy="4140200"/>
          </a:xfrm>
        </p:spPr>
        <p:txBody>
          <a:bodyPr rtlCol="0">
            <a:normAutofit fontScale="62500" lnSpcReduction="20000"/>
          </a:bodyPr>
          <a:lstStyle/>
          <a:p>
            <a:pPr fontAlgn="auto">
              <a:spcAft>
                <a:spcPts val="0"/>
              </a:spcAft>
              <a:defRPr/>
            </a:pPr>
            <a:r>
              <a:rPr lang="en-GB" sz="3600" dirty="0" smtClean="0">
                <a:latin typeface="Calibri" pitchFamily="34" charset="0"/>
                <a:cs typeface="Gill Sans"/>
              </a:rPr>
              <a:t>Working together is an investment in the long-term prosperity of all</a:t>
            </a:r>
          </a:p>
          <a:p>
            <a:pPr fontAlgn="auto">
              <a:spcAft>
                <a:spcPts val="0"/>
              </a:spcAft>
              <a:defRPr/>
            </a:pPr>
            <a:r>
              <a:rPr lang="en-GB" sz="3600" dirty="0" smtClean="0">
                <a:latin typeface="Calibri" pitchFamily="34" charset="0"/>
                <a:cs typeface="Gill Sans"/>
              </a:rPr>
              <a:t>Adopt new mind-sets and change behaviour to merge environmental and development agendas</a:t>
            </a:r>
          </a:p>
          <a:p>
            <a:pPr fontAlgn="auto">
              <a:spcAft>
                <a:spcPts val="0"/>
              </a:spcAft>
              <a:defRPr/>
            </a:pPr>
            <a:r>
              <a:rPr lang="en-GB" sz="3600" dirty="0" smtClean="0">
                <a:latin typeface="Calibri" pitchFamily="34" charset="0"/>
                <a:cs typeface="Gill Sans"/>
              </a:rPr>
              <a:t>Recognize different solutions for different contexts—national and sub-national—in a country-owned agenda</a:t>
            </a:r>
          </a:p>
          <a:p>
            <a:pPr fontAlgn="auto">
              <a:spcAft>
                <a:spcPts val="0"/>
              </a:spcAft>
              <a:defRPr/>
            </a:pPr>
            <a:r>
              <a:rPr lang="en-GB" sz="3600" dirty="0" smtClean="0">
                <a:latin typeface="Calibri" pitchFamily="34" charset="0"/>
                <a:cs typeface="Gill Sans"/>
              </a:rPr>
              <a:t>Engage stakeholders to go beyond aid to discuss a truly international framework of policies</a:t>
            </a:r>
          </a:p>
          <a:p>
            <a:pPr fontAlgn="auto">
              <a:spcAft>
                <a:spcPts val="0"/>
              </a:spcAft>
              <a:defRPr/>
            </a:pPr>
            <a:r>
              <a:rPr lang="en-GB" sz="3600" dirty="0" smtClean="0">
                <a:latin typeface="Calibri" pitchFamily="34" charset="0"/>
                <a:cs typeface="Gill Sans"/>
              </a:rPr>
              <a:t>Establish partnerships for implementation and accountability</a:t>
            </a:r>
          </a:p>
          <a:p>
            <a:pPr fontAlgn="auto">
              <a:spcAft>
                <a:spcPts val="0"/>
              </a:spcAft>
              <a:defRPr/>
            </a:pPr>
            <a:r>
              <a:rPr lang="en-US" sz="3600" dirty="0">
                <a:latin typeface="Calibri" pitchFamily="34" charset="0"/>
                <a:cs typeface="Gill Sans"/>
              </a:rPr>
              <a:t> </a:t>
            </a:r>
            <a:r>
              <a:rPr lang="en-US" sz="3600" dirty="0" smtClean="0">
                <a:latin typeface="Calibri" pitchFamily="34" charset="0"/>
                <a:cs typeface="Gill Sans"/>
              </a:rPr>
              <a:t>Ensure more and better long-term finance</a:t>
            </a:r>
            <a:endParaRPr lang="en-US" sz="3600" dirty="0">
              <a:latin typeface="Calibri" pitchFamily="34" charset="0"/>
              <a:cs typeface="Gill Sans"/>
            </a:endParaRP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73038"/>
            <a:ext cx="6508750" cy="1143000"/>
          </a:xfrm>
        </p:spPr>
        <p:txBody>
          <a:bodyPr/>
          <a:lstStyle/>
          <a:p>
            <a:pPr algn="ctr"/>
            <a:r>
              <a:rPr lang="en-US" b="1" smtClean="0">
                <a:latin typeface="Gill Sans" pitchFamily="34" charset="0"/>
              </a:rPr>
              <a:t>Illustrative Goals</a:t>
            </a:r>
            <a:endParaRPr lang="en-US" smtClean="0"/>
          </a:p>
        </p:txBody>
      </p:sp>
      <p:sp>
        <p:nvSpPr>
          <p:cNvPr id="3" name="Content Placeholder 2"/>
          <p:cNvSpPr>
            <a:spLocks noGrp="1"/>
          </p:cNvSpPr>
          <p:nvPr>
            <p:ph idx="1"/>
          </p:nvPr>
        </p:nvSpPr>
        <p:spPr>
          <a:xfrm>
            <a:off x="457200" y="1520825"/>
            <a:ext cx="6608763" cy="5130800"/>
          </a:xfrm>
        </p:spPr>
        <p:txBody>
          <a:bodyPr rtlCol="0">
            <a:normAutofit fontScale="92500" lnSpcReduction="10000"/>
          </a:bodyPr>
          <a:lstStyle/>
          <a:p>
            <a:pPr fontAlgn="auto">
              <a:spcAft>
                <a:spcPts val="0"/>
              </a:spcAft>
              <a:defRPr/>
            </a:pPr>
            <a:r>
              <a:rPr lang="en-US" sz="2200" dirty="0" smtClean="0">
                <a:latin typeface="Calibri" pitchFamily="34" charset="0"/>
                <a:cs typeface="Gill Sans"/>
              </a:rPr>
              <a:t>Too early to set out a prescriptive blueprint for post-2015 agenda</a:t>
            </a:r>
          </a:p>
          <a:p>
            <a:pPr fontAlgn="auto">
              <a:spcAft>
                <a:spcPts val="0"/>
              </a:spcAft>
              <a:defRPr/>
            </a:pPr>
            <a:r>
              <a:rPr lang="en-US" sz="2200" dirty="0" smtClean="0">
                <a:latin typeface="Calibri" pitchFamily="34" charset="0"/>
                <a:cs typeface="Gill Sans"/>
              </a:rPr>
              <a:t>Do need to demonstrate that this agenda is practical and actionable</a:t>
            </a:r>
          </a:p>
          <a:p>
            <a:pPr fontAlgn="auto">
              <a:spcAft>
                <a:spcPts val="0"/>
              </a:spcAft>
              <a:defRPr/>
            </a:pPr>
            <a:r>
              <a:rPr lang="en-US" sz="2200" dirty="0" smtClean="0">
                <a:latin typeface="Calibri" pitchFamily="34" charset="0"/>
                <a:cs typeface="Gill Sans"/>
              </a:rPr>
              <a:t>Can provide a set of empirical anchors to define post-2015 aspirations</a:t>
            </a:r>
          </a:p>
          <a:p>
            <a:pPr fontAlgn="auto">
              <a:spcAft>
                <a:spcPts val="0"/>
              </a:spcAft>
              <a:defRPr/>
            </a:pPr>
            <a:r>
              <a:rPr lang="en-US" sz="2200" dirty="0" smtClean="0">
                <a:latin typeface="Calibri" pitchFamily="34" charset="0"/>
                <a:cs typeface="Gill Sans"/>
              </a:rPr>
              <a:t>These are to </a:t>
            </a:r>
            <a:r>
              <a:rPr lang="en-US" sz="2200" b="1" dirty="0" smtClean="0">
                <a:latin typeface="Calibri" pitchFamily="34" charset="0"/>
                <a:cs typeface="Gill Sans"/>
              </a:rPr>
              <a:t>inform the process</a:t>
            </a:r>
            <a:r>
              <a:rPr lang="en-US" sz="2200" dirty="0" smtClean="0">
                <a:latin typeface="Calibri" pitchFamily="34" charset="0"/>
                <a:cs typeface="Gill Sans"/>
              </a:rPr>
              <a:t> on possible options going forward</a:t>
            </a:r>
          </a:p>
          <a:p>
            <a:pPr fontAlgn="auto">
              <a:spcAft>
                <a:spcPts val="0"/>
              </a:spcAft>
              <a:defRPr/>
            </a:pPr>
            <a:r>
              <a:rPr lang="en-US" sz="2200" dirty="0" smtClean="0">
                <a:latin typeface="Calibri" pitchFamily="34" charset="0"/>
                <a:cs typeface="Gill Sans"/>
              </a:rPr>
              <a:t>Ultimately, up to </a:t>
            </a:r>
            <a:r>
              <a:rPr lang="en-US" sz="2200" b="1" dirty="0" smtClean="0">
                <a:latin typeface="Calibri" pitchFamily="34" charset="0"/>
                <a:cs typeface="Gill Sans"/>
              </a:rPr>
              <a:t>Member States to set development agenda</a:t>
            </a:r>
            <a:r>
              <a:rPr lang="en-US" sz="2200" dirty="0" smtClean="0">
                <a:latin typeface="Calibri" pitchFamily="34" charset="0"/>
                <a:cs typeface="Gill Sans"/>
              </a:rPr>
              <a:t>, including specific goals</a:t>
            </a:r>
          </a:p>
          <a:p>
            <a:pPr fontAlgn="auto">
              <a:spcAft>
                <a:spcPts val="0"/>
              </a:spcAft>
              <a:defRPr/>
            </a:pPr>
            <a:r>
              <a:rPr lang="en-US" sz="2200" dirty="0" smtClean="0">
                <a:latin typeface="Calibri" pitchFamily="34" charset="0"/>
                <a:cs typeface="Gill Sans"/>
              </a:rPr>
              <a:t>We set out </a:t>
            </a:r>
            <a:r>
              <a:rPr lang="en-US" sz="2200" b="1" dirty="0" smtClean="0">
                <a:latin typeface="Calibri" pitchFamily="34" charset="0"/>
                <a:cs typeface="Gill Sans"/>
              </a:rPr>
              <a:t>illustrative goals</a:t>
            </a:r>
            <a:r>
              <a:rPr lang="en-US" sz="2200" dirty="0" smtClean="0">
                <a:latin typeface="Calibri" pitchFamily="34" charset="0"/>
                <a:cs typeface="Gill Sans"/>
              </a:rPr>
              <a:t>, which can be translated into compelling and measurable targets</a:t>
            </a:r>
          </a:p>
          <a:p>
            <a:pPr fontAlgn="auto">
              <a:spcAft>
                <a:spcPts val="0"/>
              </a:spcAft>
              <a:defRPr/>
            </a:pPr>
            <a:r>
              <a:rPr lang="en-US" sz="2200" b="1" dirty="0" smtClean="0">
                <a:latin typeface="Calibri" pitchFamily="34" charset="0"/>
                <a:cs typeface="Gill Sans"/>
              </a:rPr>
              <a:t>12 illustrative goals </a:t>
            </a:r>
            <a:r>
              <a:rPr lang="en-US" sz="2200" dirty="0" smtClean="0">
                <a:latin typeface="Calibri" pitchFamily="34" charset="0"/>
                <a:cs typeface="Gill Sans"/>
              </a:rPr>
              <a:t>and </a:t>
            </a:r>
            <a:r>
              <a:rPr lang="en-US" sz="2200" b="1" dirty="0" smtClean="0">
                <a:latin typeface="Calibri" pitchFamily="34" charset="0"/>
                <a:cs typeface="Gill Sans"/>
              </a:rPr>
              <a:t>54 targets</a:t>
            </a:r>
            <a:endParaRPr lang="en-US" sz="2200" b="1" dirty="0">
              <a:latin typeface="Calibri" pitchFamily="34" charset="0"/>
              <a:cs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92075"/>
            <a:ext cx="6508750" cy="1014413"/>
          </a:xfrm>
        </p:spPr>
        <p:txBody>
          <a:bodyPr/>
          <a:lstStyle/>
          <a:p>
            <a:pPr algn="ctr"/>
            <a:r>
              <a:rPr lang="en-US" b="1" smtClean="0">
                <a:latin typeface="Gill Sans" pitchFamily="34" charset="0"/>
              </a:rPr>
              <a:t>Illustrative Goals</a:t>
            </a:r>
            <a:endParaRPr lang="en-US" b="1" smtClean="0"/>
          </a:p>
        </p:txBody>
      </p:sp>
      <p:sp>
        <p:nvSpPr>
          <p:cNvPr id="35842" name="Content Placeholder 2"/>
          <p:cNvSpPr>
            <a:spLocks noGrp="1"/>
          </p:cNvSpPr>
          <p:nvPr>
            <p:ph idx="1"/>
          </p:nvPr>
        </p:nvSpPr>
        <p:spPr>
          <a:xfrm>
            <a:off x="457200" y="1131888"/>
            <a:ext cx="7602538" cy="5219700"/>
          </a:xfrm>
        </p:spPr>
        <p:txBody>
          <a:bodyPr/>
          <a:lstStyle/>
          <a:p>
            <a:pPr marL="457200" indent="-457200">
              <a:spcBef>
                <a:spcPts val="600"/>
              </a:spcBef>
              <a:buFont typeface="Gill Sans MT"/>
              <a:buAutoNum type="arabicPeriod"/>
            </a:pPr>
            <a:r>
              <a:rPr lang="en-US" smtClean="0">
                <a:latin typeface="Calibri" pitchFamily="34" charset="0"/>
              </a:rPr>
              <a:t>End Poverty</a:t>
            </a:r>
          </a:p>
          <a:p>
            <a:pPr marL="457200" indent="-457200">
              <a:spcBef>
                <a:spcPts val="600"/>
              </a:spcBef>
              <a:buFont typeface="Gill Sans MT"/>
              <a:buAutoNum type="arabicPeriod"/>
            </a:pPr>
            <a:r>
              <a:rPr lang="en-US" smtClean="0">
                <a:latin typeface="Calibri" pitchFamily="34" charset="0"/>
              </a:rPr>
              <a:t>Empower Girls and Women and Achieve Gender Equality </a:t>
            </a:r>
          </a:p>
          <a:p>
            <a:pPr marL="457200" indent="-457200">
              <a:spcBef>
                <a:spcPts val="600"/>
              </a:spcBef>
              <a:buFont typeface="Gill Sans MT"/>
              <a:buAutoNum type="arabicPeriod"/>
            </a:pPr>
            <a:r>
              <a:rPr lang="en-US" smtClean="0">
                <a:latin typeface="Calibri" pitchFamily="34" charset="0"/>
              </a:rPr>
              <a:t>Provide Quality Education and Lifelong Learning</a:t>
            </a:r>
          </a:p>
          <a:p>
            <a:pPr marL="457200" indent="-457200">
              <a:spcBef>
                <a:spcPts val="600"/>
              </a:spcBef>
              <a:buFont typeface="Gill Sans MT"/>
              <a:buAutoNum type="arabicPeriod"/>
            </a:pPr>
            <a:r>
              <a:rPr lang="en-US" smtClean="0">
                <a:latin typeface="Calibri" pitchFamily="34" charset="0"/>
              </a:rPr>
              <a:t>Ensure Healthy Lives</a:t>
            </a:r>
          </a:p>
          <a:p>
            <a:pPr marL="457200" indent="-457200">
              <a:spcBef>
                <a:spcPts val="600"/>
              </a:spcBef>
              <a:buFont typeface="Gill Sans MT"/>
              <a:buAutoNum type="arabicPeriod"/>
            </a:pPr>
            <a:r>
              <a:rPr lang="en-US" smtClean="0">
                <a:latin typeface="Calibri" pitchFamily="34" charset="0"/>
              </a:rPr>
              <a:t>Ensure Food Security and Good Nutrition</a:t>
            </a:r>
          </a:p>
          <a:p>
            <a:pPr marL="457200" indent="-457200">
              <a:spcBef>
                <a:spcPts val="600"/>
              </a:spcBef>
              <a:buFont typeface="Gill Sans MT"/>
              <a:buAutoNum type="arabicPeriod"/>
            </a:pPr>
            <a:r>
              <a:rPr lang="en-US" smtClean="0">
                <a:latin typeface="Calibri" pitchFamily="34" charset="0"/>
              </a:rPr>
              <a:t>Achieve Universal Access to Water and Sanitation</a:t>
            </a:r>
          </a:p>
          <a:p>
            <a:pPr marL="457200" indent="-457200">
              <a:spcBef>
                <a:spcPts val="600"/>
              </a:spcBef>
              <a:buFont typeface="Gill Sans MT"/>
              <a:buAutoNum type="arabicPeriod"/>
            </a:pPr>
            <a:r>
              <a:rPr lang="en-US" smtClean="0">
                <a:latin typeface="Calibri" pitchFamily="34" charset="0"/>
              </a:rPr>
              <a:t>Secure Sustainable Energy</a:t>
            </a:r>
          </a:p>
          <a:p>
            <a:pPr marL="457200" indent="-457200">
              <a:spcBef>
                <a:spcPts val="600"/>
              </a:spcBef>
              <a:buFont typeface="Gill Sans MT"/>
              <a:buAutoNum type="arabicPeriod"/>
            </a:pPr>
            <a:r>
              <a:rPr lang="en-US" smtClean="0">
                <a:latin typeface="Calibri" pitchFamily="34" charset="0"/>
              </a:rPr>
              <a:t>Create Jobs, Sustainable Livelihoods and Equitable Growth</a:t>
            </a:r>
          </a:p>
          <a:p>
            <a:pPr marL="457200" indent="-457200">
              <a:spcBef>
                <a:spcPts val="600"/>
              </a:spcBef>
              <a:buFont typeface="Gill Sans MT"/>
              <a:buAutoNum type="arabicPeriod"/>
            </a:pPr>
            <a:r>
              <a:rPr lang="en-US" smtClean="0">
                <a:latin typeface="Calibri" pitchFamily="34" charset="0"/>
              </a:rPr>
              <a:t>Manage Natural Resource Assets Sustainability</a:t>
            </a:r>
          </a:p>
          <a:p>
            <a:pPr marL="457200" indent="-457200">
              <a:spcBef>
                <a:spcPts val="600"/>
              </a:spcBef>
              <a:buFont typeface="Gill Sans MT"/>
              <a:buAutoNum type="arabicPeriod"/>
            </a:pPr>
            <a:r>
              <a:rPr lang="en-US" smtClean="0">
                <a:latin typeface="Calibri" pitchFamily="34" charset="0"/>
              </a:rPr>
              <a:t>Ensure Good Governance and Effective Institutions</a:t>
            </a:r>
          </a:p>
          <a:p>
            <a:pPr marL="457200" indent="-457200">
              <a:spcBef>
                <a:spcPts val="600"/>
              </a:spcBef>
              <a:buFont typeface="Gill Sans MT"/>
              <a:buAutoNum type="arabicPeriod"/>
            </a:pPr>
            <a:r>
              <a:rPr lang="en-US" smtClean="0">
                <a:latin typeface="Calibri" pitchFamily="34" charset="0"/>
              </a:rPr>
              <a:t>Ensure Stable and Peaceful Societies</a:t>
            </a:r>
          </a:p>
          <a:p>
            <a:pPr marL="457200" indent="-457200">
              <a:spcBef>
                <a:spcPts val="600"/>
              </a:spcBef>
              <a:buFont typeface="Gill Sans MT"/>
              <a:buAutoNum type="arabicPeriod"/>
            </a:pPr>
            <a:r>
              <a:rPr lang="en-US" smtClean="0">
                <a:latin typeface="Calibri" pitchFamily="34" charset="0"/>
              </a:rPr>
              <a:t>Create a Global Enabling Environment and Catalyse Long-Term Finance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6508750" cy="942975"/>
          </a:xfrm>
        </p:spPr>
        <p:txBody>
          <a:bodyPr/>
          <a:lstStyle/>
          <a:p>
            <a:pPr algn="ctr"/>
            <a:r>
              <a:rPr lang="en-US" b="1" smtClean="0">
                <a:latin typeface="Gill Sans" pitchFamily="34" charset="0"/>
              </a:rPr>
              <a:t>Potential Impact</a:t>
            </a:r>
          </a:p>
        </p:txBody>
      </p:sp>
      <p:sp>
        <p:nvSpPr>
          <p:cNvPr id="36866" name="Content Placeholder 2"/>
          <p:cNvSpPr>
            <a:spLocks noGrp="1"/>
          </p:cNvSpPr>
          <p:nvPr>
            <p:ph idx="1"/>
          </p:nvPr>
        </p:nvSpPr>
        <p:spPr>
          <a:xfrm>
            <a:off x="457200" y="1162050"/>
            <a:ext cx="7667625" cy="4421188"/>
          </a:xfrm>
        </p:spPr>
        <p:txBody>
          <a:bodyPr/>
          <a:lstStyle/>
          <a:p>
            <a:r>
              <a:rPr lang="en-US" sz="1400" b="1" smtClean="0">
                <a:latin typeface="Gill Sans" pitchFamily="34" charset="0"/>
              </a:rPr>
              <a:t>1.2 billion </a:t>
            </a:r>
            <a:r>
              <a:rPr lang="en-US" sz="1400" smtClean="0">
                <a:latin typeface="Gill Sans" pitchFamily="34" charset="0"/>
              </a:rPr>
              <a:t>fewer people hungry and in extreme poverty</a:t>
            </a:r>
          </a:p>
          <a:p>
            <a:r>
              <a:rPr lang="en-US" sz="1400" b="1" smtClean="0">
                <a:latin typeface="Gill Sans" pitchFamily="34" charset="0"/>
              </a:rPr>
              <a:t>100 million </a:t>
            </a:r>
            <a:r>
              <a:rPr lang="en-US" sz="1400" smtClean="0">
                <a:latin typeface="Gill Sans" pitchFamily="34" charset="0"/>
              </a:rPr>
              <a:t>more children who would otherwise have died before they were five</a:t>
            </a:r>
          </a:p>
          <a:p>
            <a:r>
              <a:rPr lang="en-US" sz="1400" b="1" smtClean="0">
                <a:latin typeface="Gill Sans" pitchFamily="34" charset="0"/>
              </a:rPr>
              <a:t>4.4 million </a:t>
            </a:r>
            <a:r>
              <a:rPr lang="en-US" sz="1400" smtClean="0">
                <a:latin typeface="Gill Sans" pitchFamily="34" charset="0"/>
              </a:rPr>
              <a:t>more women who would otherwise have died during pregnancy or childbirth </a:t>
            </a:r>
          </a:p>
          <a:p>
            <a:r>
              <a:rPr lang="en-US" sz="1400" b="1" smtClean="0">
                <a:latin typeface="Gill Sans" pitchFamily="34" charset="0"/>
              </a:rPr>
              <a:t>1.3 billion </a:t>
            </a:r>
            <a:r>
              <a:rPr lang="en-US" sz="1400" smtClean="0">
                <a:latin typeface="Gill Sans" pitchFamily="34" charset="0"/>
              </a:rPr>
              <a:t>tons of food per year saved from going to waste </a:t>
            </a:r>
          </a:p>
          <a:p>
            <a:r>
              <a:rPr lang="en-US" sz="1400" b="1" smtClean="0">
                <a:latin typeface="Gill Sans" pitchFamily="34" charset="0"/>
              </a:rPr>
              <a:t>470 million </a:t>
            </a:r>
            <a:r>
              <a:rPr lang="en-US" sz="1400" smtClean="0">
                <a:latin typeface="Gill Sans" pitchFamily="34" charset="0"/>
              </a:rPr>
              <a:t>more workers with good jobs and livelihoods </a:t>
            </a:r>
          </a:p>
          <a:p>
            <a:r>
              <a:rPr lang="en-US" sz="1400" b="1" smtClean="0">
                <a:latin typeface="Gill Sans" pitchFamily="34" charset="0"/>
              </a:rPr>
              <a:t>200 million </a:t>
            </a:r>
            <a:r>
              <a:rPr lang="en-US" sz="1400" smtClean="0">
                <a:latin typeface="Gill Sans" pitchFamily="34" charset="0"/>
              </a:rPr>
              <a:t>more young people employed with the skills they need to get good work</a:t>
            </a:r>
          </a:p>
          <a:p>
            <a:r>
              <a:rPr lang="en-US" sz="1400" b="1" smtClean="0">
                <a:latin typeface="Gill Sans" pitchFamily="34" charset="0"/>
              </a:rPr>
              <a:t>1.2 billion </a:t>
            </a:r>
            <a:r>
              <a:rPr lang="en-US" sz="1400" smtClean="0">
                <a:latin typeface="Gill Sans" pitchFamily="34" charset="0"/>
              </a:rPr>
              <a:t>more people connected to electricity</a:t>
            </a:r>
          </a:p>
          <a:p>
            <a:r>
              <a:rPr lang="en-US" sz="1400" b="1" smtClean="0">
                <a:latin typeface="Gill Sans" pitchFamily="34" charset="0"/>
              </a:rPr>
              <a:t>190 to 240 million </a:t>
            </a:r>
            <a:r>
              <a:rPr lang="en-US" sz="1400" smtClean="0">
                <a:latin typeface="Gill Sans" pitchFamily="34" charset="0"/>
              </a:rPr>
              <a:t>hectares more of forest cover</a:t>
            </a:r>
          </a:p>
          <a:p>
            <a:r>
              <a:rPr lang="en-US" sz="1400" b="1" smtClean="0">
                <a:latin typeface="Gill Sans" pitchFamily="34" charset="0"/>
              </a:rPr>
              <a:t>$30 trillion </a:t>
            </a:r>
            <a:r>
              <a:rPr lang="en-US" sz="1400" smtClean="0">
                <a:latin typeface="Gill Sans" pitchFamily="34" charset="0"/>
              </a:rPr>
              <a:t>spent by governments worldwide transparently accounted for</a:t>
            </a:r>
          </a:p>
          <a:p>
            <a:r>
              <a:rPr lang="en-NZ" sz="1400" smtClean="0">
                <a:latin typeface="Gill Sans" pitchFamily="34" charset="0"/>
              </a:rPr>
              <a:t>Average global temperatures on a path to stabilize at </a:t>
            </a:r>
            <a:r>
              <a:rPr lang="en-NZ" sz="1400" b="1" smtClean="0">
                <a:latin typeface="Gill Sans" pitchFamily="34" charset="0"/>
              </a:rPr>
              <a:t>less than 2° C </a:t>
            </a:r>
            <a:r>
              <a:rPr lang="en-NZ" sz="1400" smtClean="0">
                <a:latin typeface="Gill Sans" pitchFamily="34" charset="0"/>
              </a:rPr>
              <a:t>above pre-industrial levels</a:t>
            </a:r>
            <a:endParaRPr lang="en-US" sz="1400" smtClean="0">
              <a:latin typeface="Gill Sans" pitchFamily="34" charset="0"/>
            </a:endParaRPr>
          </a:p>
          <a:p>
            <a:r>
              <a:rPr lang="en-US" sz="1400" b="1" smtClean="0">
                <a:latin typeface="Gill Sans" pitchFamily="34" charset="0"/>
              </a:rPr>
              <a:t>220 million </a:t>
            </a:r>
            <a:r>
              <a:rPr lang="en-US" sz="1400" smtClean="0">
                <a:latin typeface="Gill Sans" pitchFamily="34" charset="0"/>
              </a:rPr>
              <a:t>fewer people who suffer crippling effects of natural disasters</a:t>
            </a:r>
          </a:p>
          <a:p>
            <a:endParaRPr 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2913"/>
            <a:ext cx="6935788" cy="1143000"/>
          </a:xfrm>
        </p:spPr>
        <p:txBody>
          <a:bodyPr>
            <a:normAutofit/>
          </a:bodyPr>
          <a:lstStyle/>
          <a:p>
            <a:pPr algn="ctr"/>
            <a:r>
              <a:rPr lang="en-US" sz="3200" b="1" smtClean="0">
                <a:latin typeface="Calibri" pitchFamily="34" charset="0"/>
              </a:rPr>
              <a:t>Implementation and Accountability </a:t>
            </a:r>
            <a:r>
              <a:rPr lang="en-US" sz="3200" smtClean="0">
                <a:latin typeface="Calibri" pitchFamily="34" charset="0"/>
              </a:rPr>
              <a:t/>
            </a:r>
            <a:br>
              <a:rPr lang="en-US" sz="3200" smtClean="0">
                <a:latin typeface="Calibri" pitchFamily="34" charset="0"/>
              </a:rPr>
            </a:br>
            <a:endParaRPr lang="en-US" sz="3200" smtClean="0">
              <a:latin typeface="Calibri" pitchFamily="34" charset="0"/>
            </a:endParaRPr>
          </a:p>
        </p:txBody>
      </p:sp>
      <p:sp>
        <p:nvSpPr>
          <p:cNvPr id="37890" name="Content Placeholder 2"/>
          <p:cNvSpPr>
            <a:spLocks noGrp="1"/>
          </p:cNvSpPr>
          <p:nvPr>
            <p:ph idx="4294967295"/>
          </p:nvPr>
        </p:nvSpPr>
        <p:spPr>
          <a:xfrm>
            <a:off x="0" y="1131888"/>
            <a:ext cx="8634413" cy="5432425"/>
          </a:xfrm>
        </p:spPr>
        <p:txBody>
          <a:bodyPr/>
          <a:lstStyle/>
          <a:p>
            <a:pPr lvl="1"/>
            <a:endParaRPr lang="en-US" sz="2400" b="1" smtClean="0">
              <a:latin typeface="Calibri" pitchFamily="34" charset="0"/>
            </a:endParaRPr>
          </a:p>
          <a:p>
            <a:pPr lvl="1"/>
            <a:r>
              <a:rPr lang="en-US" sz="2400" b="1" smtClean="0">
                <a:latin typeface="Calibri" pitchFamily="34" charset="0"/>
              </a:rPr>
              <a:t>Global Sustainable Development Outlook </a:t>
            </a:r>
            <a:r>
              <a:rPr lang="en-US" sz="2400" smtClean="0">
                <a:latin typeface="Calibri" pitchFamily="34" charset="0"/>
              </a:rPr>
              <a:t>to monitor progress every one or two years, jointly written by a consortium of international agencies </a:t>
            </a:r>
          </a:p>
          <a:p>
            <a:pPr lvl="1"/>
            <a:r>
              <a:rPr lang="en-US" sz="2400" smtClean="0">
                <a:latin typeface="Calibri" pitchFamily="34" charset="0"/>
              </a:rPr>
              <a:t>Periodically convene a </a:t>
            </a:r>
            <a:r>
              <a:rPr lang="en-US" sz="2400" b="1" smtClean="0">
                <a:latin typeface="Calibri" pitchFamily="34" charset="0"/>
              </a:rPr>
              <a:t>Global Forum </a:t>
            </a:r>
            <a:r>
              <a:rPr lang="en-US" sz="2400" smtClean="0">
                <a:latin typeface="Calibri" pitchFamily="34" charset="0"/>
              </a:rPr>
              <a:t>at a high political level to review progress and challenges ahead, advised by an independent advisory committee </a:t>
            </a:r>
          </a:p>
          <a:p>
            <a:pPr lvl="1"/>
            <a:r>
              <a:rPr lang="en-US" sz="2400" b="1" smtClean="0">
                <a:latin typeface="Calibri" pitchFamily="34" charset="0"/>
              </a:rPr>
              <a:t>Peer-Review </a:t>
            </a:r>
            <a:r>
              <a:rPr lang="en-US" sz="2400" smtClean="0">
                <a:latin typeface="Calibri" pitchFamily="34" charset="0"/>
              </a:rPr>
              <a:t>at the regional level to complement global monitoring</a:t>
            </a:r>
          </a:p>
          <a:p>
            <a:pPr lvl="1"/>
            <a:r>
              <a:rPr lang="en-US" sz="2400" b="1" smtClean="0">
                <a:latin typeface="Calibri" pitchFamily="34" charset="0"/>
              </a:rPr>
              <a:t>Partnerships</a:t>
            </a:r>
            <a:r>
              <a:rPr lang="en-US" sz="2400" smtClean="0">
                <a:latin typeface="Calibri" pitchFamily="34" charset="0"/>
              </a:rPr>
              <a:t> to innovate, scale up and change business-as-usual</a:t>
            </a:r>
          </a:p>
          <a:p>
            <a:pPr lvl="1"/>
            <a:r>
              <a:rPr lang="en-US" sz="2400" smtClean="0">
                <a:latin typeface="Calibri" pitchFamily="34" charset="0"/>
              </a:rPr>
              <a:t>Work in </a:t>
            </a:r>
            <a:r>
              <a:rPr lang="en-US" sz="2400" b="1" smtClean="0">
                <a:latin typeface="Calibri" pitchFamily="34" charset="0"/>
              </a:rPr>
              <a:t>co-operation with others </a:t>
            </a:r>
            <a:r>
              <a:rPr lang="en-US" sz="2400" smtClean="0">
                <a:latin typeface="Calibri" pitchFamily="34" charset="0"/>
              </a:rPr>
              <a:t>(G20, g7+,BRICS, Busan Global Partnership, regional platforms)</a:t>
            </a:r>
          </a:p>
          <a:p>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0" y="227013"/>
            <a:ext cx="7694613" cy="1081087"/>
          </a:xfrm>
        </p:spPr>
        <p:txBody>
          <a:bodyPr/>
          <a:lstStyle/>
          <a:p>
            <a:r>
              <a:rPr lang="en-US" sz="3200" b="1" smtClean="0">
                <a:latin typeface="Calibri" pitchFamily="34" charset="0"/>
              </a:rPr>
              <a:t>Next Steps</a:t>
            </a:r>
            <a:r>
              <a:rPr lang="en-US" sz="3200" smtClean="0">
                <a:latin typeface="Calibri" pitchFamily="34" charset="0"/>
              </a:rPr>
              <a:t/>
            </a:r>
            <a:br>
              <a:rPr lang="en-US" sz="3200" smtClean="0">
                <a:latin typeface="Calibri" pitchFamily="34" charset="0"/>
              </a:rPr>
            </a:br>
            <a:endParaRPr lang="en-US" sz="3200" smtClean="0">
              <a:latin typeface="Calibri" pitchFamily="34" charset="0"/>
            </a:endParaRPr>
          </a:p>
        </p:txBody>
      </p:sp>
      <p:sp>
        <p:nvSpPr>
          <p:cNvPr id="38914" name="Content Placeholder 2"/>
          <p:cNvSpPr>
            <a:spLocks noGrp="1"/>
          </p:cNvSpPr>
          <p:nvPr>
            <p:ph idx="4294967295"/>
          </p:nvPr>
        </p:nvSpPr>
        <p:spPr>
          <a:xfrm>
            <a:off x="0" y="1017588"/>
            <a:ext cx="8609013" cy="5541962"/>
          </a:xfrm>
        </p:spPr>
        <p:txBody>
          <a:bodyPr/>
          <a:lstStyle/>
          <a:p>
            <a:r>
              <a:rPr lang="en-GB" sz="2400" smtClean="0">
                <a:latin typeface="Calibri" pitchFamily="34" charset="0"/>
              </a:rPr>
              <a:t>Launch a </a:t>
            </a:r>
            <a:r>
              <a:rPr lang="en-GB" sz="2400" b="1" smtClean="0">
                <a:latin typeface="Calibri" pitchFamily="34" charset="0"/>
              </a:rPr>
              <a:t>data revolution </a:t>
            </a:r>
            <a:r>
              <a:rPr lang="en-GB" sz="2400" smtClean="0">
                <a:latin typeface="Calibri" pitchFamily="34" charset="0"/>
              </a:rPr>
              <a:t>through a </a:t>
            </a:r>
            <a:r>
              <a:rPr lang="en-US" sz="2400" smtClean="0">
                <a:latin typeface="Calibri" pitchFamily="34" charset="0"/>
              </a:rPr>
              <a:t>Global Partnership on Development Data,</a:t>
            </a:r>
            <a:r>
              <a:rPr lang="en-GB" sz="2400" smtClean="0">
                <a:latin typeface="Calibri" pitchFamily="34" charset="0"/>
              </a:rPr>
              <a:t> to improve the quality of statistics and information, starting with a 2015 baseline</a:t>
            </a:r>
          </a:p>
          <a:p>
            <a:r>
              <a:rPr lang="en-GB" sz="2400" smtClean="0">
                <a:latin typeface="Calibri" pitchFamily="34" charset="0"/>
              </a:rPr>
              <a:t>Embed </a:t>
            </a:r>
            <a:r>
              <a:rPr lang="en-GB" sz="2400" b="1" smtClean="0">
                <a:latin typeface="Calibri" pitchFamily="34" charset="0"/>
              </a:rPr>
              <a:t>post-2015 goals and targets </a:t>
            </a:r>
            <a:r>
              <a:rPr lang="en-GB" sz="2400" smtClean="0">
                <a:latin typeface="Calibri" pitchFamily="34" charset="0"/>
              </a:rPr>
              <a:t>within national plans and develop national targets through a consultative process</a:t>
            </a:r>
            <a:endParaRPr lang="en-US" sz="2400" smtClean="0">
              <a:latin typeface="Calibri" pitchFamily="34" charset="0"/>
            </a:endParaRPr>
          </a:p>
          <a:p>
            <a:r>
              <a:rPr lang="en-US" sz="2400" smtClean="0">
                <a:latin typeface="Calibri" pitchFamily="34" charset="0"/>
              </a:rPr>
              <a:t>Signal a new era for multilateralism and international co-operation beyond aid</a:t>
            </a:r>
          </a:p>
          <a:p>
            <a:r>
              <a:rPr lang="en-US" sz="2400" smtClean="0">
                <a:latin typeface="Calibri" pitchFamily="34" charset="0"/>
              </a:rPr>
              <a:t>Hold an international conference on financing for sustainable development before end-2015</a:t>
            </a:r>
          </a:p>
          <a:p>
            <a:r>
              <a:rPr lang="en-US" sz="2400" smtClean="0">
                <a:latin typeface="Calibri" pitchFamily="34" charset="0"/>
              </a:rPr>
              <a:t>UN member states must agree on the new post-2015 development framework, goals and targets by end-2015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561975"/>
            <a:ext cx="7388225" cy="1492250"/>
          </a:xfrm>
        </p:spPr>
        <p:txBody>
          <a:bodyPr rtlCol="0">
            <a:normAutofit fontScale="90000"/>
          </a:bodyPr>
          <a:lstStyle/>
          <a:p>
            <a:pPr algn="ctr" fontAlgn="auto">
              <a:spcAft>
                <a:spcPts val="0"/>
              </a:spcAft>
              <a:defRPr/>
            </a:pPr>
            <a:r>
              <a:rPr lang="en-US" b="1" dirty="0" smtClean="0">
                <a:latin typeface="Gill Sans"/>
                <a:cs typeface="Gill Sans"/>
              </a:rPr>
              <a:t>Addendum:</a:t>
            </a:r>
            <a:br>
              <a:rPr lang="en-US" b="1" dirty="0" smtClean="0">
                <a:latin typeface="Gill Sans"/>
                <a:cs typeface="Gill Sans"/>
              </a:rPr>
            </a:br>
            <a:r>
              <a:rPr lang="en-US" b="1" dirty="0" smtClean="0">
                <a:latin typeface="Gill Sans"/>
                <a:cs typeface="Gill Sans"/>
              </a:rPr>
              <a:t>Illustrative Goals 1-2</a:t>
            </a:r>
            <a:br>
              <a:rPr lang="en-US" b="1" dirty="0" smtClean="0">
                <a:latin typeface="Gill Sans"/>
                <a:cs typeface="Gill Sans"/>
              </a:rPr>
            </a:br>
            <a:r>
              <a:rPr lang="en-US" sz="1200" b="1" dirty="0" smtClean="0">
                <a:latin typeface="Gill Sans"/>
                <a:cs typeface="Gill Sans"/>
              </a:rPr>
              <a:t>1 Candidates for global minimum standards, including “zero” goals</a:t>
            </a:r>
            <a:br>
              <a:rPr lang="en-US" sz="1200" b="1" dirty="0" smtClean="0">
                <a:latin typeface="Gill Sans"/>
                <a:cs typeface="Gill Sans"/>
              </a:rPr>
            </a:br>
            <a:r>
              <a:rPr lang="en-US" sz="1200" b="1" dirty="0" smtClean="0">
                <a:latin typeface="Gill Sans"/>
                <a:cs typeface="Gill Sans"/>
              </a:rPr>
              <a:t>2 Indicators to be disaggregated</a:t>
            </a:r>
            <a:br>
              <a:rPr lang="en-US" sz="1200" b="1" dirty="0" smtClean="0">
                <a:latin typeface="Gill Sans"/>
                <a:cs typeface="Gill Sans"/>
              </a:rPr>
            </a:br>
            <a:r>
              <a:rPr lang="en-US" sz="1200" b="1" dirty="0" smtClean="0">
                <a:latin typeface="Gill Sans"/>
                <a:cs typeface="Gill Sans"/>
              </a:rPr>
              <a:t>3 Targets require further technical work to find appropriate indicators</a:t>
            </a:r>
            <a:endParaRPr lang="en-US" sz="1200" b="1" dirty="0">
              <a:latin typeface="Gill Sans"/>
              <a:cs typeface="Gill Sans"/>
            </a:endParaRPr>
          </a:p>
        </p:txBody>
      </p:sp>
      <p:sp>
        <p:nvSpPr>
          <p:cNvPr id="39938" name="Text Placeholder 2"/>
          <p:cNvSpPr>
            <a:spLocks noGrp="1"/>
          </p:cNvSpPr>
          <p:nvPr>
            <p:ph type="body" idx="1"/>
          </p:nvPr>
        </p:nvSpPr>
        <p:spPr>
          <a:xfrm>
            <a:off x="457200" y="2054225"/>
            <a:ext cx="3565525" cy="639763"/>
          </a:xfrm>
        </p:spPr>
        <p:txBody>
          <a:bodyPr/>
          <a:lstStyle/>
          <a:p>
            <a:r>
              <a:rPr lang="en-US" smtClean="0">
                <a:latin typeface="Gill Sans" pitchFamily="34" charset="0"/>
              </a:rPr>
              <a:t>End Poverty	</a:t>
            </a:r>
          </a:p>
        </p:txBody>
      </p:sp>
      <p:sp>
        <p:nvSpPr>
          <p:cNvPr id="4" name="Content Placeholder 3"/>
          <p:cNvSpPr>
            <a:spLocks noGrp="1"/>
          </p:cNvSpPr>
          <p:nvPr>
            <p:ph sz="half" idx="2"/>
          </p:nvPr>
        </p:nvSpPr>
        <p:spPr>
          <a:xfrm>
            <a:off x="457200" y="2689225"/>
            <a:ext cx="3565525" cy="3436938"/>
          </a:xfrm>
        </p:spPr>
        <p:txBody>
          <a:bodyPr rtlCol="0">
            <a:normAutofit fontScale="85000" lnSpcReduction="20000"/>
          </a:bodyPr>
          <a:lstStyle/>
          <a:p>
            <a:pPr fontAlgn="auto">
              <a:spcAft>
                <a:spcPts val="0"/>
              </a:spcAft>
              <a:defRPr/>
            </a:pPr>
            <a:r>
              <a:rPr lang="en-US" dirty="0" smtClean="0">
                <a:latin typeface="Gill Sans"/>
                <a:cs typeface="Gill Sans"/>
              </a:rPr>
              <a:t>Bring the number of people living on less than $1.25 a day to zero </a:t>
            </a:r>
            <a:r>
              <a:rPr lang="en-US" b="1" dirty="0" smtClean="0">
                <a:latin typeface="Gill Sans"/>
                <a:cs typeface="Gill Sans"/>
              </a:rPr>
              <a:t>and</a:t>
            </a:r>
            <a:r>
              <a:rPr lang="en-US" dirty="0" smtClean="0">
                <a:latin typeface="Gill Sans"/>
                <a:cs typeface="Gill Sans"/>
              </a:rPr>
              <a:t> reduce by x% the share of people living below their country’s 2015 national poverty line</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a:latin typeface="Gill Sans"/>
                <a:cs typeface="Gill Sans"/>
              </a:rPr>
              <a:t>Increase by x% the share of women and men, communities, and businesses with secure rights to land, property, and other assets</a:t>
            </a:r>
            <a:r>
              <a:rPr lang="en-US" b="1" baseline="30000" dirty="0">
                <a:latin typeface="Gill Sans"/>
                <a:cs typeface="Gill Sans"/>
              </a:rPr>
              <a:t>2,3</a:t>
            </a:r>
            <a:endParaRPr lang="en-US" dirty="0" smtClean="0">
              <a:latin typeface="Gill Sans"/>
              <a:cs typeface="Gill Sans"/>
            </a:endParaRPr>
          </a:p>
          <a:p>
            <a:pPr fontAlgn="auto">
              <a:spcAft>
                <a:spcPts val="0"/>
              </a:spcAft>
              <a:defRPr/>
            </a:pPr>
            <a:r>
              <a:rPr lang="en-US" dirty="0" smtClean="0">
                <a:latin typeface="Gill Sans"/>
                <a:cs typeface="Gill Sans"/>
              </a:rPr>
              <a:t>Cover x% of people who are poor and vulnerable with social protection systems</a:t>
            </a:r>
            <a:r>
              <a:rPr lang="en-US" b="1" baseline="30000" dirty="0" smtClean="0">
                <a:latin typeface="Gill Sans"/>
                <a:cs typeface="Gill Sans"/>
              </a:rPr>
              <a:t>2,3</a:t>
            </a:r>
            <a:endParaRPr lang="en-US" dirty="0" smtClean="0">
              <a:latin typeface="Gill Sans"/>
              <a:cs typeface="Gill Sans"/>
            </a:endParaRPr>
          </a:p>
          <a:p>
            <a:pPr fontAlgn="auto">
              <a:spcAft>
                <a:spcPts val="0"/>
              </a:spcAft>
              <a:defRPr/>
            </a:pPr>
            <a:r>
              <a:rPr lang="en-US" dirty="0" smtClean="0">
                <a:latin typeface="Gill Sans"/>
                <a:cs typeface="Gill Sans"/>
              </a:rPr>
              <a:t>Build resilience and reduce deaths from natural disasters by x%</a:t>
            </a:r>
            <a:r>
              <a:rPr lang="en-US" b="1" baseline="30000" dirty="0" smtClean="0">
                <a:latin typeface="Gill Sans"/>
                <a:cs typeface="Gill Sans"/>
              </a:rPr>
              <a:t>2</a:t>
            </a:r>
            <a:endParaRPr lang="en-US" dirty="0" smtClean="0">
              <a:latin typeface="Gill Sans"/>
              <a:cs typeface="Gill Sans"/>
            </a:endParaRPr>
          </a:p>
          <a:p>
            <a:pPr fontAlgn="auto">
              <a:spcAft>
                <a:spcPts val="0"/>
              </a:spcAft>
              <a:defRPr/>
            </a:pPr>
            <a:endParaRPr lang="en-US" dirty="0"/>
          </a:p>
        </p:txBody>
      </p:sp>
      <p:sp>
        <p:nvSpPr>
          <p:cNvPr id="5" name="Text Placeholder 4"/>
          <p:cNvSpPr>
            <a:spLocks noGrp="1"/>
          </p:cNvSpPr>
          <p:nvPr>
            <p:ph type="body" sz="quarter" idx="3"/>
          </p:nvPr>
        </p:nvSpPr>
        <p:spPr>
          <a:xfrm>
            <a:off x="4279900" y="2054225"/>
            <a:ext cx="3565525" cy="639763"/>
          </a:xfrm>
        </p:spPr>
        <p:txBody>
          <a:bodyPr rtlCol="0">
            <a:normAutofit fontScale="92500" lnSpcReduction="10000"/>
          </a:bodyPr>
          <a:lstStyle/>
          <a:p>
            <a:pPr fontAlgn="auto">
              <a:spcAft>
                <a:spcPts val="0"/>
              </a:spcAft>
              <a:defRPr/>
            </a:pPr>
            <a:r>
              <a:rPr lang="en-US" dirty="0" smtClean="0">
                <a:latin typeface="Gill Sans"/>
                <a:cs typeface="Gill Sans"/>
              </a:rPr>
              <a:t>Empower Girls and Women and Achieve Gender Equality </a:t>
            </a:r>
            <a:endParaRPr lang="en-US" dirty="0">
              <a:latin typeface="Gill Sans"/>
              <a:cs typeface="Gill Sans"/>
            </a:endParaRPr>
          </a:p>
        </p:txBody>
      </p:sp>
      <p:sp>
        <p:nvSpPr>
          <p:cNvPr id="6" name="Content Placeholder 5"/>
          <p:cNvSpPr>
            <a:spLocks noGrp="1"/>
          </p:cNvSpPr>
          <p:nvPr>
            <p:ph sz="quarter" idx="4"/>
          </p:nvPr>
        </p:nvSpPr>
        <p:spPr>
          <a:xfrm>
            <a:off x="4279900" y="2689225"/>
            <a:ext cx="3565525" cy="3436938"/>
          </a:xfrm>
        </p:spPr>
        <p:txBody>
          <a:bodyPr rtlCol="0">
            <a:normAutofit fontScale="92500" lnSpcReduction="10000"/>
          </a:bodyPr>
          <a:lstStyle/>
          <a:p>
            <a:pPr fontAlgn="auto">
              <a:spcAft>
                <a:spcPts val="0"/>
              </a:spcAft>
              <a:defRPr/>
            </a:pPr>
            <a:r>
              <a:rPr lang="en-US" dirty="0" smtClean="0">
                <a:latin typeface="Gill Sans"/>
                <a:cs typeface="Gill Sans"/>
              </a:rPr>
              <a:t>Prevent and eliminate all forms of violence against girls and women</a:t>
            </a:r>
            <a:r>
              <a:rPr lang="en-US" b="1" baseline="30000" dirty="0" smtClean="0">
                <a:latin typeface="Gill Sans"/>
                <a:cs typeface="Gill Sans"/>
              </a:rPr>
              <a:t>1,2,3</a:t>
            </a:r>
            <a:endParaRPr lang="en-US" dirty="0" smtClean="0">
              <a:latin typeface="Gill Sans"/>
              <a:cs typeface="Gill Sans"/>
            </a:endParaRPr>
          </a:p>
          <a:p>
            <a:pPr fontAlgn="auto">
              <a:spcAft>
                <a:spcPts val="0"/>
              </a:spcAft>
              <a:defRPr/>
            </a:pPr>
            <a:r>
              <a:rPr lang="en-US" dirty="0" smtClean="0">
                <a:latin typeface="Gill Sans"/>
                <a:cs typeface="Gill Sans"/>
              </a:rPr>
              <a:t>End child marriage</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Ensure equal right of women to own and inherit property, sign a contract, register a business and open a bank account</a:t>
            </a:r>
            <a:r>
              <a:rPr lang="en-US" baseline="30000" dirty="0" smtClean="0">
                <a:latin typeface="Gill Sans"/>
                <a:cs typeface="Gill Sans"/>
              </a:rPr>
              <a:t>1,</a:t>
            </a:r>
            <a:r>
              <a:rPr lang="en-US" b="1" baseline="30000" dirty="0" smtClean="0">
                <a:latin typeface="Gill Sans"/>
                <a:cs typeface="Gill Sans"/>
              </a:rPr>
              <a:t>2</a:t>
            </a:r>
            <a:endParaRPr lang="en-US" dirty="0" smtClean="0">
              <a:latin typeface="Gill Sans"/>
              <a:cs typeface="Gill Sans"/>
            </a:endParaRPr>
          </a:p>
          <a:p>
            <a:pPr fontAlgn="auto">
              <a:spcAft>
                <a:spcPts val="0"/>
              </a:spcAft>
              <a:defRPr/>
            </a:pPr>
            <a:r>
              <a:rPr lang="en-US" dirty="0" smtClean="0">
                <a:latin typeface="Gill Sans"/>
                <a:cs typeface="Gill Sans"/>
              </a:rPr>
              <a:t>Eliminate discrimination against women in political, economic, and public life</a:t>
            </a:r>
            <a:r>
              <a:rPr lang="en-US" baseline="30000" dirty="0" smtClean="0">
                <a:latin typeface="Gill Sans"/>
                <a:cs typeface="Gill Sans"/>
              </a:rPr>
              <a:t>1,2,3</a:t>
            </a:r>
            <a:endParaRPr lang="en-US" dirty="0" smtClean="0">
              <a:latin typeface="Gill Sans"/>
              <a:cs typeface="Gill Sans"/>
            </a:endParaRPr>
          </a:p>
          <a:p>
            <a:pPr fontAlgn="auto">
              <a:spcAft>
                <a:spcPts val="0"/>
              </a:spcAft>
              <a:defRPr/>
            </a:pPr>
            <a:endParaRPr lang="en-US" dirty="0"/>
          </a:p>
        </p:txBody>
      </p:sp>
      <p:pic>
        <p:nvPicPr>
          <p:cNvPr id="39942" name="Picture 6"/>
          <p:cNvPicPr>
            <a:picLocks noChangeAspect="1" noChangeArrowheads="1"/>
          </p:cNvPicPr>
          <p:nvPr/>
        </p:nvPicPr>
        <p:blipFill>
          <a:blip r:embed="rId2"/>
          <a:srcRect/>
          <a:stretch>
            <a:fillRect/>
          </a:stretch>
        </p:blipFill>
        <p:spPr bwMode="auto">
          <a:xfrm>
            <a:off x="6362700" y="565150"/>
            <a:ext cx="920750" cy="920750"/>
          </a:xfrm>
          <a:prstGeom prst="rect">
            <a:avLst/>
          </a:prstGeom>
          <a:noFill/>
          <a:ln w="9525">
            <a:noFill/>
            <a:miter lim="800000"/>
            <a:headEnd/>
            <a:tailEnd/>
          </a:ln>
        </p:spPr>
      </p:pic>
      <p:pic>
        <p:nvPicPr>
          <p:cNvPr id="39943" name="Picture 7"/>
          <p:cNvPicPr>
            <a:picLocks noChangeAspect="1" noChangeArrowheads="1"/>
          </p:cNvPicPr>
          <p:nvPr/>
        </p:nvPicPr>
        <p:blipFill>
          <a:blip r:embed="rId3"/>
          <a:srcRect/>
          <a:stretch>
            <a:fillRect/>
          </a:stretch>
        </p:blipFill>
        <p:spPr bwMode="auto">
          <a:xfrm>
            <a:off x="812800" y="565150"/>
            <a:ext cx="928688"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385763"/>
            <a:ext cx="7388225" cy="1262062"/>
          </a:xfrm>
        </p:spPr>
        <p:txBody>
          <a:bodyPr rtlCol="0">
            <a:normAutofit fontScale="90000"/>
          </a:bodyPr>
          <a:lstStyle/>
          <a:p>
            <a:pPr algn="ctr" fontAlgn="auto">
              <a:spcAft>
                <a:spcPts val="0"/>
              </a:spcAft>
              <a:defRPr/>
            </a:pPr>
            <a:r>
              <a:rPr lang="en-US" b="1" dirty="0">
                <a:latin typeface="Gill Sans"/>
                <a:cs typeface="Gill Sans"/>
              </a:rPr>
              <a:t>Addendum</a:t>
            </a:r>
            <a:r>
              <a:rPr lang="en-US" b="1" dirty="0" smtClean="0">
                <a:latin typeface="Gill Sans"/>
                <a:cs typeface="Gill Sans"/>
              </a:rPr>
              <a:t>:</a:t>
            </a:r>
            <a:br>
              <a:rPr lang="en-US" b="1" dirty="0" smtClean="0">
                <a:latin typeface="Gill Sans"/>
                <a:cs typeface="Gill Sans"/>
              </a:rPr>
            </a:br>
            <a:r>
              <a:rPr lang="en-US" b="1" dirty="0" smtClean="0">
                <a:latin typeface="Gill Sans"/>
                <a:cs typeface="Gill Sans"/>
              </a:rPr>
              <a:t>Illustrative Goals </a:t>
            </a:r>
            <a:r>
              <a:rPr lang="en-US" b="1" dirty="0">
                <a:latin typeface="Gill Sans"/>
                <a:cs typeface="Gill Sans"/>
              </a:rPr>
              <a:t>3-4</a:t>
            </a:r>
            <a:br>
              <a:rPr lang="en-US" b="1" dirty="0">
                <a:latin typeface="Gill Sans"/>
                <a:cs typeface="Gill Sans"/>
              </a:rPr>
            </a:br>
            <a:r>
              <a:rPr lang="en-US" sz="1200" b="1" dirty="0">
                <a:latin typeface="Gill Sans"/>
                <a:cs typeface="Gill Sans"/>
              </a:rPr>
              <a:t>1 Candidates for global minimum standards, including “zero” goals</a:t>
            </a:r>
            <a:br>
              <a:rPr lang="en-US" sz="1200" b="1" dirty="0">
                <a:latin typeface="Gill Sans"/>
                <a:cs typeface="Gill Sans"/>
              </a:rPr>
            </a:br>
            <a:r>
              <a:rPr lang="en-US" sz="1200" b="1" dirty="0">
                <a:latin typeface="Gill Sans"/>
                <a:cs typeface="Gill Sans"/>
              </a:rPr>
              <a:t>2 Indicators to be disaggregated</a:t>
            </a:r>
            <a:br>
              <a:rPr lang="en-US" sz="1200" b="1" dirty="0">
                <a:latin typeface="Gill Sans"/>
                <a:cs typeface="Gill Sans"/>
              </a:rPr>
            </a:br>
            <a:r>
              <a:rPr lang="en-US" sz="1200" b="1" dirty="0">
                <a:latin typeface="Gill Sans"/>
                <a:cs typeface="Gill Sans"/>
              </a:rPr>
              <a:t>3 Targets require further technical work to find </a:t>
            </a:r>
            <a:r>
              <a:rPr lang="en-US" sz="1200" b="1" dirty="0" smtClean="0">
                <a:latin typeface="Gill Sans"/>
                <a:cs typeface="Gill Sans"/>
              </a:rPr>
              <a:t>appropriate </a:t>
            </a:r>
            <a:r>
              <a:rPr lang="en-US" sz="1200" b="1" dirty="0">
                <a:latin typeface="Gill Sans"/>
                <a:cs typeface="Gill Sans"/>
              </a:rPr>
              <a:t>indicators</a:t>
            </a:r>
            <a:endParaRPr lang="en-US" sz="1200" dirty="0"/>
          </a:p>
        </p:txBody>
      </p:sp>
      <p:sp>
        <p:nvSpPr>
          <p:cNvPr id="3" name="Text Placeholder 2"/>
          <p:cNvSpPr>
            <a:spLocks noGrp="1"/>
          </p:cNvSpPr>
          <p:nvPr>
            <p:ph type="body" idx="1"/>
          </p:nvPr>
        </p:nvSpPr>
        <p:spPr>
          <a:xfrm>
            <a:off x="568325" y="1660525"/>
            <a:ext cx="3565525" cy="639763"/>
          </a:xfrm>
        </p:spPr>
        <p:txBody>
          <a:bodyPr rtlCol="0">
            <a:normAutofit fontScale="92500" lnSpcReduction="10000"/>
          </a:bodyPr>
          <a:lstStyle/>
          <a:p>
            <a:pPr fontAlgn="auto">
              <a:spcAft>
                <a:spcPts val="0"/>
              </a:spcAft>
              <a:defRPr/>
            </a:pPr>
            <a:r>
              <a:rPr lang="en-US" dirty="0" smtClean="0">
                <a:latin typeface="Gill Sans"/>
                <a:cs typeface="Gill Sans"/>
              </a:rPr>
              <a:t>Provide Quality Education and Lifelong Learning</a:t>
            </a:r>
            <a:endParaRPr lang="en-US" dirty="0">
              <a:latin typeface="Gill Sans"/>
              <a:cs typeface="Gill Sans"/>
            </a:endParaRPr>
          </a:p>
        </p:txBody>
      </p:sp>
      <p:sp>
        <p:nvSpPr>
          <p:cNvPr id="40963" name="Content Placeholder 3"/>
          <p:cNvSpPr>
            <a:spLocks noGrp="1"/>
          </p:cNvSpPr>
          <p:nvPr>
            <p:ph sz="half" idx="2"/>
          </p:nvPr>
        </p:nvSpPr>
        <p:spPr>
          <a:xfrm>
            <a:off x="457200" y="2300288"/>
            <a:ext cx="4040188" cy="4738687"/>
          </a:xfrm>
        </p:spPr>
        <p:txBody>
          <a:bodyPr/>
          <a:lstStyle/>
          <a:p>
            <a:r>
              <a:rPr lang="en-US" sz="1400" smtClean="0">
                <a:latin typeface="Gill Sans" pitchFamily="34" charset="0"/>
              </a:rPr>
              <a:t>Increase by x% the proportion of children able to access and complete pre-primary education</a:t>
            </a:r>
          </a:p>
          <a:p>
            <a:r>
              <a:rPr lang="en-US" sz="1400" smtClean="0">
                <a:latin typeface="Gill Sans" pitchFamily="34" charset="0"/>
              </a:rPr>
              <a:t>Ensure every child, regardless of circumstance, completes primary education able to read, write and count well enough to meet minimum learning standards </a:t>
            </a:r>
            <a:r>
              <a:rPr lang="en-US" sz="1400" baseline="30000" smtClean="0">
                <a:latin typeface="Gill Sans" pitchFamily="34" charset="0"/>
              </a:rPr>
              <a:t>1,2</a:t>
            </a:r>
            <a:endParaRPr lang="en-US" sz="1400" smtClean="0">
              <a:latin typeface="Gill Sans" pitchFamily="34" charset="0"/>
            </a:endParaRPr>
          </a:p>
          <a:p>
            <a:r>
              <a:rPr lang="en-US" sz="1400" smtClean="0">
                <a:latin typeface="Gill Sans" pitchFamily="34" charset="0"/>
              </a:rPr>
              <a:t>Ensure every child, regardless of circumstance, has access to lower secondary education and increase the proportion of adolescents who achieve recognized and measurable learning outcomes to x%</a:t>
            </a:r>
            <a:r>
              <a:rPr lang="en-US" sz="1400" baseline="30000" smtClean="0">
                <a:latin typeface="Gill Sans" pitchFamily="34" charset="0"/>
              </a:rPr>
              <a:t>1,2</a:t>
            </a:r>
            <a:endParaRPr lang="en-US" sz="1400" smtClean="0">
              <a:latin typeface="Gill Sans" pitchFamily="34" charset="0"/>
            </a:endParaRPr>
          </a:p>
          <a:p>
            <a:r>
              <a:rPr lang="en-US" sz="1400" smtClean="0">
                <a:latin typeface="Gill Sans" pitchFamily="34" charset="0"/>
              </a:rPr>
              <a:t>Increase the number of young and adult women and men with the skills, including technical and vocational, needed for work by x%</a:t>
            </a:r>
            <a:r>
              <a:rPr lang="en-US" sz="1400" b="1" baseline="30000" smtClean="0">
                <a:latin typeface="Gill Sans" pitchFamily="34" charset="0"/>
              </a:rPr>
              <a:t>2,3</a:t>
            </a:r>
            <a:endParaRPr lang="en-US" sz="1400" smtClean="0">
              <a:latin typeface="Gill Sans" pitchFamily="34" charset="0"/>
            </a:endParaRPr>
          </a:p>
        </p:txBody>
      </p:sp>
      <p:sp>
        <p:nvSpPr>
          <p:cNvPr id="40964" name="Text Placeholder 4"/>
          <p:cNvSpPr>
            <a:spLocks noGrp="1"/>
          </p:cNvSpPr>
          <p:nvPr>
            <p:ph type="body" sz="quarter" idx="3"/>
          </p:nvPr>
        </p:nvSpPr>
        <p:spPr>
          <a:xfrm>
            <a:off x="4279900" y="1479550"/>
            <a:ext cx="3565525" cy="639763"/>
          </a:xfrm>
        </p:spPr>
        <p:txBody>
          <a:bodyPr/>
          <a:lstStyle/>
          <a:p>
            <a:r>
              <a:rPr lang="en-US" smtClean="0">
                <a:latin typeface="Gill Sans" pitchFamily="34" charset="0"/>
              </a:rPr>
              <a:t>Ensure Healthy Lives</a:t>
            </a:r>
          </a:p>
        </p:txBody>
      </p:sp>
      <p:sp>
        <p:nvSpPr>
          <p:cNvPr id="6" name="Content Placeholder 5"/>
          <p:cNvSpPr>
            <a:spLocks noGrp="1"/>
          </p:cNvSpPr>
          <p:nvPr>
            <p:ph sz="quarter" idx="4"/>
          </p:nvPr>
        </p:nvSpPr>
        <p:spPr>
          <a:xfrm>
            <a:off x="4497388" y="2300288"/>
            <a:ext cx="3565525" cy="3435350"/>
          </a:xfrm>
        </p:spPr>
        <p:txBody>
          <a:bodyPr rtlCol="0">
            <a:normAutofit fontScale="77500" lnSpcReduction="20000"/>
          </a:bodyPr>
          <a:lstStyle/>
          <a:p>
            <a:pPr fontAlgn="auto">
              <a:spcAft>
                <a:spcPts val="0"/>
              </a:spcAft>
              <a:defRPr/>
            </a:pPr>
            <a:r>
              <a:rPr lang="en-US" dirty="0" smtClean="0">
                <a:latin typeface="Gill Sans"/>
                <a:cs typeface="Gill Sans"/>
              </a:rPr>
              <a:t>End preventable infant and under-5 deaths </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Increase by x% the proportion of children, adolescents, at-risk adults and older people that are fully vaccinated</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Decrease the maternal mortality ratio to no more than x per 100,000</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Ensure universal sexual and reproductive health and rights </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Reduce the burden of disease from HIV/AIDS, tuberculosis, malaria, neglected tropical diseases and priority non-communicable diseases</a:t>
            </a:r>
            <a:r>
              <a:rPr lang="en-US" b="1" baseline="30000" dirty="0" smtClean="0">
                <a:latin typeface="Gill Sans"/>
                <a:cs typeface="Gill Sans"/>
              </a:rPr>
              <a:t>2</a:t>
            </a:r>
            <a:endParaRPr lang="en-US" dirty="0" smtClean="0">
              <a:latin typeface="Gill Sans"/>
              <a:cs typeface="Gill Sans"/>
            </a:endParaRPr>
          </a:p>
          <a:p>
            <a:pPr fontAlgn="auto">
              <a:spcAft>
                <a:spcPts val="0"/>
              </a:spcAft>
              <a:defRPr/>
            </a:pPr>
            <a:endParaRPr lang="en-US" dirty="0"/>
          </a:p>
        </p:txBody>
      </p:sp>
      <p:pic>
        <p:nvPicPr>
          <p:cNvPr id="40966" name="Picture 7"/>
          <p:cNvPicPr>
            <a:picLocks noChangeAspect="1" noChangeArrowheads="1"/>
          </p:cNvPicPr>
          <p:nvPr/>
        </p:nvPicPr>
        <p:blipFill>
          <a:blip r:embed="rId3"/>
          <a:srcRect/>
          <a:stretch>
            <a:fillRect/>
          </a:stretch>
        </p:blipFill>
        <p:spPr bwMode="auto">
          <a:xfrm>
            <a:off x="682625" y="431800"/>
            <a:ext cx="920750" cy="920750"/>
          </a:xfrm>
          <a:prstGeom prst="rect">
            <a:avLst/>
          </a:prstGeom>
          <a:noFill/>
          <a:ln w="9525">
            <a:noFill/>
            <a:miter lim="800000"/>
            <a:headEnd/>
            <a:tailEnd/>
          </a:ln>
        </p:spPr>
      </p:pic>
      <p:pic>
        <p:nvPicPr>
          <p:cNvPr id="40967" name="Picture 2" descr="C:\Users\kara.alaimo\AppData\Local\Temp\_ZCTmp.Dir\goal-4.jpg"/>
          <p:cNvPicPr>
            <a:picLocks noChangeAspect="1" noChangeArrowheads="1"/>
          </p:cNvPicPr>
          <p:nvPr/>
        </p:nvPicPr>
        <p:blipFill>
          <a:blip r:embed="rId4"/>
          <a:srcRect/>
          <a:stretch>
            <a:fillRect/>
          </a:stretch>
        </p:blipFill>
        <p:spPr bwMode="auto">
          <a:xfrm>
            <a:off x="6824663" y="385763"/>
            <a:ext cx="1020762" cy="102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122238"/>
            <a:ext cx="6508750" cy="746125"/>
          </a:xfrm>
        </p:spPr>
        <p:txBody>
          <a:bodyPr/>
          <a:lstStyle/>
          <a:p>
            <a:r>
              <a:rPr lang="en-US" b="1" smtClean="0">
                <a:latin typeface="Calibri" pitchFamily="34" charset="0"/>
              </a:rPr>
              <a:t>Background</a:t>
            </a:r>
          </a:p>
        </p:txBody>
      </p:sp>
      <p:sp>
        <p:nvSpPr>
          <p:cNvPr id="3" name="Content Placeholder 2"/>
          <p:cNvSpPr>
            <a:spLocks noGrp="1"/>
          </p:cNvSpPr>
          <p:nvPr>
            <p:ph idx="4294967295"/>
          </p:nvPr>
        </p:nvSpPr>
        <p:spPr>
          <a:xfrm>
            <a:off x="0" y="1106488"/>
            <a:ext cx="8451850" cy="5495925"/>
          </a:xfrm>
        </p:spPr>
        <p:txBody>
          <a:bodyPr rtlCol="0">
            <a:normAutofit fontScale="25000" lnSpcReduction="20000"/>
          </a:bodyPr>
          <a:lstStyle/>
          <a:p>
            <a:pPr fontAlgn="auto">
              <a:spcAft>
                <a:spcPts val="0"/>
              </a:spcAft>
              <a:defRPr/>
            </a:pPr>
            <a:r>
              <a:rPr lang="en-US" sz="9600" dirty="0" smtClean="0">
                <a:latin typeface="Calibri" pitchFamily="34" charset="0"/>
                <a:cs typeface="Gill Sans"/>
              </a:rPr>
              <a:t>UN Secretary-General convened a 27 member High-Level Panel to advise him on a </a:t>
            </a:r>
            <a:r>
              <a:rPr lang="en-US" sz="9600" b="1" dirty="0" smtClean="0">
                <a:latin typeface="Calibri" pitchFamily="34" charset="0"/>
                <a:cs typeface="Gill Sans"/>
              </a:rPr>
              <a:t>bold </a:t>
            </a:r>
            <a:r>
              <a:rPr lang="en-US" sz="9600" b="1" dirty="0">
                <a:latin typeface="Calibri" pitchFamily="34" charset="0"/>
                <a:cs typeface="Gill Sans"/>
              </a:rPr>
              <a:t>but </a:t>
            </a:r>
            <a:r>
              <a:rPr lang="en-US" sz="9600" b="1" dirty="0" smtClean="0">
                <a:latin typeface="Calibri" pitchFamily="34" charset="0"/>
                <a:cs typeface="Gill Sans"/>
              </a:rPr>
              <a:t>practical </a:t>
            </a:r>
            <a:r>
              <a:rPr lang="en-US" sz="9600" dirty="0" smtClean="0">
                <a:latin typeface="Calibri" pitchFamily="34" charset="0"/>
                <a:cs typeface="Gill Sans"/>
              </a:rPr>
              <a:t>development </a:t>
            </a:r>
            <a:r>
              <a:rPr lang="en-US" sz="9600" dirty="0">
                <a:latin typeface="Calibri" pitchFamily="34" charset="0"/>
                <a:cs typeface="Gill Sans"/>
              </a:rPr>
              <a:t>agenda </a:t>
            </a:r>
            <a:r>
              <a:rPr lang="en-US" sz="9600" dirty="0" smtClean="0">
                <a:latin typeface="Calibri" pitchFamily="34" charset="0"/>
                <a:cs typeface="Gill Sans"/>
              </a:rPr>
              <a:t>beyond 2015, considering the challenges of countries in conflict and post-conflict situations</a:t>
            </a:r>
            <a:endParaRPr lang="en-US" sz="9600" dirty="0">
              <a:latin typeface="Calibri" pitchFamily="34" charset="0"/>
              <a:cs typeface="Gill Sans"/>
            </a:endParaRPr>
          </a:p>
          <a:p>
            <a:pPr fontAlgn="auto">
              <a:spcAft>
                <a:spcPts val="0"/>
              </a:spcAft>
              <a:defRPr/>
            </a:pPr>
            <a:r>
              <a:rPr lang="en-US" sz="9600" dirty="0" smtClean="0">
                <a:latin typeface="Calibri" pitchFamily="34" charset="0"/>
                <a:cs typeface="Gill Sans"/>
              </a:rPr>
              <a:t>The Panel was co-chaired by President </a:t>
            </a:r>
            <a:r>
              <a:rPr lang="en-US" sz="9600" dirty="0" err="1" smtClean="0">
                <a:latin typeface="Calibri" pitchFamily="34" charset="0"/>
                <a:cs typeface="Gill Sans"/>
              </a:rPr>
              <a:t>Yudhoyono</a:t>
            </a:r>
            <a:r>
              <a:rPr lang="en-US" sz="9600" dirty="0" smtClean="0">
                <a:latin typeface="Calibri" pitchFamily="34" charset="0"/>
                <a:cs typeface="Gill Sans"/>
              </a:rPr>
              <a:t> (Indonesia), President </a:t>
            </a:r>
            <a:r>
              <a:rPr lang="en-US" sz="9600" dirty="0" err="1" smtClean="0">
                <a:latin typeface="Calibri" pitchFamily="34" charset="0"/>
                <a:cs typeface="Gill Sans"/>
              </a:rPr>
              <a:t>Sirleaf</a:t>
            </a:r>
            <a:r>
              <a:rPr lang="en-US" sz="9600" dirty="0" smtClean="0">
                <a:latin typeface="Calibri" pitchFamily="34" charset="0"/>
                <a:cs typeface="Gill Sans"/>
              </a:rPr>
              <a:t> (Liberia), and Prime Minister Cameron (United Kingdom)</a:t>
            </a:r>
          </a:p>
          <a:p>
            <a:pPr fontAlgn="auto">
              <a:spcAft>
                <a:spcPts val="0"/>
              </a:spcAft>
              <a:defRPr/>
            </a:pPr>
            <a:r>
              <a:rPr lang="en-US" sz="9600" dirty="0" smtClean="0">
                <a:latin typeface="Calibri" pitchFamily="34" charset="0"/>
                <a:cs typeface="Gill Sans"/>
              </a:rPr>
              <a:t>The Panel report was delivered to the UN SG on May 30, 2013 and will be used as an input for member states to decide on the post-2015 framework</a:t>
            </a:r>
          </a:p>
          <a:p>
            <a:pPr fontAlgn="auto">
              <a:spcAft>
                <a:spcPts val="0"/>
              </a:spcAft>
              <a:defRPr/>
            </a:pPr>
            <a:r>
              <a:rPr lang="en-US" sz="9600" dirty="0" smtClean="0">
                <a:latin typeface="Calibri" pitchFamily="34" charset="0"/>
                <a:cs typeface="Gill Sans"/>
              </a:rPr>
              <a:t>The Panel recommendations reflect great optimism that ending extreme poverty through sustainable development is possible within one generation</a:t>
            </a:r>
          </a:p>
          <a:p>
            <a:pPr fontAlgn="auto">
              <a:spcAft>
                <a:spcPts val="0"/>
              </a:spcAft>
              <a:buFont typeface="Wingdings 2" pitchFamily="18" charset="2"/>
              <a:buNone/>
              <a:defRPr/>
            </a:pPr>
            <a:endParaRPr lang="en-US" sz="11200" dirty="0" smtClean="0">
              <a:latin typeface="Gill Sans"/>
              <a:cs typeface="Gill Sans"/>
            </a:endParaRPr>
          </a:p>
          <a:p>
            <a:pPr marL="0" indent="0" fontAlgn="auto">
              <a:spcAft>
                <a:spcPts val="0"/>
              </a:spcAft>
              <a:buFont typeface="Wingdings 2" pitchFamily="18" charset="2"/>
              <a:buNone/>
              <a:defRPr/>
            </a:pPr>
            <a:endParaRPr lang="en-US" sz="11200" dirty="0">
              <a:latin typeface="Gill Sans"/>
              <a:cs typeface="Gill Sans"/>
            </a:endParaRPr>
          </a:p>
          <a:p>
            <a:pPr fontAlgn="auto">
              <a:spcAft>
                <a:spcPts val="0"/>
              </a:spcAft>
              <a:defRPr/>
            </a:pPr>
            <a:endParaRPr lang="en-US" sz="7200" dirty="0">
              <a:latin typeface="Gill Sans"/>
              <a:cs typeface="Gill Sans"/>
            </a:endParaRPr>
          </a:p>
          <a:p>
            <a:pPr fontAlgn="auto">
              <a:spcAft>
                <a:spcPts val="0"/>
              </a:spcAft>
              <a:defRPr/>
            </a:pPr>
            <a:endParaRPr lang="en-US" sz="7200" dirty="0">
              <a:latin typeface="Gill Sans"/>
              <a:cs typeface="Gill Sans"/>
            </a:endParaRP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388225" cy="1143000"/>
          </a:xfrm>
        </p:spPr>
        <p:txBody>
          <a:bodyPr rtlCol="0">
            <a:normAutofit fontScale="90000"/>
          </a:bodyPr>
          <a:lstStyle/>
          <a:p>
            <a:pPr algn="ctr" fontAlgn="auto">
              <a:spcAft>
                <a:spcPts val="0"/>
              </a:spcAft>
              <a:defRPr/>
            </a:pPr>
            <a:r>
              <a:rPr lang="en-US" b="1" dirty="0" smtClean="0">
                <a:latin typeface="Gill Sans"/>
                <a:cs typeface="Gill Sans"/>
              </a:rPr>
              <a:t>Addendum:</a:t>
            </a:r>
            <a:br>
              <a:rPr lang="en-US" b="1" dirty="0" smtClean="0">
                <a:latin typeface="Gill Sans"/>
                <a:cs typeface="Gill Sans"/>
              </a:rPr>
            </a:br>
            <a:r>
              <a:rPr lang="en-US" b="1" dirty="0" smtClean="0">
                <a:latin typeface="Gill Sans"/>
                <a:cs typeface="Gill Sans"/>
              </a:rPr>
              <a:t>Illustrative Goals </a:t>
            </a:r>
            <a:r>
              <a:rPr lang="en-US" b="1" dirty="0">
                <a:latin typeface="Gill Sans"/>
                <a:cs typeface="Gill Sans"/>
              </a:rPr>
              <a:t>5-6</a:t>
            </a:r>
            <a:br>
              <a:rPr lang="en-US" b="1" dirty="0">
                <a:latin typeface="Gill Sans"/>
                <a:cs typeface="Gill Sans"/>
              </a:rPr>
            </a:br>
            <a:r>
              <a:rPr lang="en-US" sz="1200" b="1" dirty="0">
                <a:latin typeface="Gill Sans"/>
                <a:cs typeface="Gill Sans"/>
              </a:rPr>
              <a:t>1 Candidates for global minimum standards, including “zero” goals</a:t>
            </a:r>
            <a:br>
              <a:rPr lang="en-US" sz="1200" b="1" dirty="0">
                <a:latin typeface="Gill Sans"/>
                <a:cs typeface="Gill Sans"/>
              </a:rPr>
            </a:br>
            <a:r>
              <a:rPr lang="en-US" sz="1200" b="1" dirty="0">
                <a:latin typeface="Gill Sans"/>
                <a:cs typeface="Gill Sans"/>
              </a:rPr>
              <a:t>2 Indicators to be disaggregated</a:t>
            </a:r>
            <a:br>
              <a:rPr lang="en-US" sz="1200" b="1" dirty="0">
                <a:latin typeface="Gill Sans"/>
                <a:cs typeface="Gill Sans"/>
              </a:rPr>
            </a:br>
            <a:r>
              <a:rPr lang="en-US" sz="1200" b="1" dirty="0">
                <a:latin typeface="Gill Sans"/>
                <a:cs typeface="Gill Sans"/>
              </a:rPr>
              <a:t>3 Targets require further technical work to find appropriate indicators</a:t>
            </a:r>
            <a:endParaRPr lang="en-US" sz="1200" dirty="0"/>
          </a:p>
        </p:txBody>
      </p:sp>
      <p:sp>
        <p:nvSpPr>
          <p:cNvPr id="3" name="Text Placeholder 2"/>
          <p:cNvSpPr>
            <a:spLocks noGrp="1"/>
          </p:cNvSpPr>
          <p:nvPr>
            <p:ph type="body" idx="1"/>
          </p:nvPr>
        </p:nvSpPr>
        <p:spPr>
          <a:xfrm>
            <a:off x="457200" y="2054225"/>
            <a:ext cx="3565525" cy="639763"/>
          </a:xfrm>
        </p:spPr>
        <p:txBody>
          <a:bodyPr rtlCol="0">
            <a:normAutofit fontScale="92500" lnSpcReduction="10000"/>
          </a:bodyPr>
          <a:lstStyle/>
          <a:p>
            <a:pPr fontAlgn="auto">
              <a:spcAft>
                <a:spcPts val="0"/>
              </a:spcAft>
              <a:defRPr/>
            </a:pPr>
            <a:r>
              <a:rPr lang="en-US" dirty="0" smtClean="0">
                <a:latin typeface="Gill Sans"/>
                <a:cs typeface="Gill Sans"/>
              </a:rPr>
              <a:t>Ensure Food Security and Good Nutrition</a:t>
            </a:r>
            <a:endParaRPr lang="en-US" dirty="0">
              <a:latin typeface="Gill Sans"/>
              <a:cs typeface="Gill Sans"/>
            </a:endParaRPr>
          </a:p>
        </p:txBody>
      </p:sp>
      <p:sp>
        <p:nvSpPr>
          <p:cNvPr id="4" name="Content Placeholder 3"/>
          <p:cNvSpPr>
            <a:spLocks noGrp="1"/>
          </p:cNvSpPr>
          <p:nvPr>
            <p:ph sz="half" idx="2"/>
          </p:nvPr>
        </p:nvSpPr>
        <p:spPr>
          <a:xfrm>
            <a:off x="457200" y="2689225"/>
            <a:ext cx="3565525" cy="3436938"/>
          </a:xfrm>
        </p:spPr>
        <p:txBody>
          <a:bodyPr rtlCol="0">
            <a:normAutofit fontScale="62500" lnSpcReduction="20000"/>
          </a:bodyPr>
          <a:lstStyle/>
          <a:p>
            <a:pPr fontAlgn="auto">
              <a:spcAft>
                <a:spcPts val="0"/>
              </a:spcAft>
              <a:defRPr/>
            </a:pPr>
            <a:r>
              <a:rPr lang="en-US" dirty="0" smtClean="0">
                <a:latin typeface="Gill Sans"/>
                <a:cs typeface="Gill Sans"/>
              </a:rPr>
              <a:t>End hunger and protect the right of everyone to have access to sufficient, safe, affordable, and nutritious food</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Reduce by x% stunting, wasting by y%, and anemia by z% for all children under five</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Increase agricultural productivity by x%, with a focus on sustainably increasing smallholder yields  and access to irrigation</a:t>
            </a:r>
            <a:r>
              <a:rPr lang="en-US" baseline="30000" dirty="0" smtClean="0">
                <a:latin typeface="Gill Sans"/>
                <a:cs typeface="Gill Sans"/>
              </a:rPr>
              <a:t>3</a:t>
            </a:r>
            <a:endParaRPr lang="en-US" dirty="0" smtClean="0">
              <a:latin typeface="Gill Sans"/>
              <a:cs typeface="Gill Sans"/>
            </a:endParaRPr>
          </a:p>
          <a:p>
            <a:pPr fontAlgn="auto">
              <a:spcAft>
                <a:spcPts val="0"/>
              </a:spcAft>
              <a:defRPr/>
            </a:pPr>
            <a:r>
              <a:rPr lang="en-US" dirty="0" smtClean="0">
                <a:latin typeface="Gill Sans"/>
                <a:cs typeface="Gill Sans"/>
              </a:rPr>
              <a:t>Adopt sustainable agricultural, ocean and freshwater fishery practices and rebuild designated fish stocks to sustainable levels</a:t>
            </a:r>
            <a:r>
              <a:rPr lang="en-US" b="1" baseline="30000" dirty="0" smtClean="0">
                <a:latin typeface="Gill Sans"/>
                <a:cs typeface="Gill Sans"/>
              </a:rPr>
              <a:t>1</a:t>
            </a:r>
            <a:endParaRPr lang="en-US" dirty="0" smtClean="0">
              <a:latin typeface="Gill Sans"/>
              <a:cs typeface="Gill Sans"/>
            </a:endParaRPr>
          </a:p>
          <a:p>
            <a:pPr fontAlgn="auto">
              <a:spcAft>
                <a:spcPts val="0"/>
              </a:spcAft>
              <a:defRPr/>
            </a:pPr>
            <a:r>
              <a:rPr lang="en-US" dirty="0" smtClean="0">
                <a:latin typeface="Gill Sans"/>
                <a:cs typeface="Gill Sans"/>
              </a:rPr>
              <a:t>Reduce postharvest loss and food waste by x%</a:t>
            </a:r>
            <a:r>
              <a:rPr lang="en-US" baseline="30000" dirty="0" smtClean="0">
                <a:latin typeface="Gill Sans"/>
                <a:cs typeface="Gill Sans"/>
              </a:rPr>
              <a:t>3</a:t>
            </a:r>
            <a:endParaRPr lang="en-US" dirty="0" smtClean="0">
              <a:latin typeface="Gill Sans"/>
              <a:cs typeface="Gill Sans"/>
            </a:endParaRPr>
          </a:p>
          <a:p>
            <a:pPr fontAlgn="auto">
              <a:spcAft>
                <a:spcPts val="0"/>
              </a:spcAft>
              <a:defRPr/>
            </a:pPr>
            <a:endParaRPr lang="en-US" dirty="0"/>
          </a:p>
        </p:txBody>
      </p:sp>
      <p:sp>
        <p:nvSpPr>
          <p:cNvPr id="5" name="Text Placeholder 4"/>
          <p:cNvSpPr>
            <a:spLocks noGrp="1"/>
          </p:cNvSpPr>
          <p:nvPr>
            <p:ph type="body" sz="quarter" idx="3"/>
          </p:nvPr>
        </p:nvSpPr>
        <p:spPr>
          <a:xfrm>
            <a:off x="4279900" y="2054225"/>
            <a:ext cx="3565525" cy="639763"/>
          </a:xfrm>
        </p:spPr>
        <p:txBody>
          <a:bodyPr rtlCol="0">
            <a:normAutofit fontScale="92500" lnSpcReduction="10000"/>
          </a:bodyPr>
          <a:lstStyle/>
          <a:p>
            <a:pPr fontAlgn="auto">
              <a:spcAft>
                <a:spcPts val="0"/>
              </a:spcAft>
              <a:defRPr/>
            </a:pPr>
            <a:r>
              <a:rPr lang="en-US" dirty="0" smtClean="0"/>
              <a:t>Achieve Universal Access to Water and Sanitation</a:t>
            </a:r>
            <a:endParaRPr lang="en-US" dirty="0"/>
          </a:p>
        </p:txBody>
      </p:sp>
      <p:sp>
        <p:nvSpPr>
          <p:cNvPr id="6" name="Content Placeholder 5"/>
          <p:cNvSpPr>
            <a:spLocks noGrp="1"/>
          </p:cNvSpPr>
          <p:nvPr>
            <p:ph sz="quarter" idx="4"/>
          </p:nvPr>
        </p:nvSpPr>
        <p:spPr>
          <a:xfrm>
            <a:off x="4279900" y="2689225"/>
            <a:ext cx="3565525" cy="3436938"/>
          </a:xfrm>
        </p:spPr>
        <p:txBody>
          <a:bodyPr rtlCol="0">
            <a:normAutofit fontScale="77500" lnSpcReduction="20000"/>
          </a:bodyPr>
          <a:lstStyle/>
          <a:p>
            <a:pPr fontAlgn="auto">
              <a:spcAft>
                <a:spcPts val="0"/>
              </a:spcAft>
              <a:defRPr/>
            </a:pPr>
            <a:r>
              <a:rPr lang="en-US" dirty="0" smtClean="0">
                <a:latin typeface="Gill Sans"/>
                <a:cs typeface="Gill Sans"/>
              </a:rPr>
              <a:t>Provide universal access to safe drinking water at home and in schools, health centers and refugee camps</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End open defecation and ensure universal access to sanitation at school and work, and increase access to sanitation at home by x%</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Bring freshwater withdrawals in line with supply and increase water efficiency in agriculture by x%, industry by y% and urban areas by z%</a:t>
            </a:r>
          </a:p>
          <a:p>
            <a:pPr fontAlgn="auto">
              <a:spcAft>
                <a:spcPts val="0"/>
              </a:spcAft>
              <a:defRPr/>
            </a:pPr>
            <a:r>
              <a:rPr lang="en-US" dirty="0" smtClean="0">
                <a:latin typeface="Gill Sans"/>
                <a:cs typeface="Gill Sans"/>
              </a:rPr>
              <a:t>Recycle or treat all municipal and industrial wastewater prior to discharge</a:t>
            </a:r>
            <a:r>
              <a:rPr lang="en-US" baseline="30000" dirty="0" smtClean="0">
                <a:latin typeface="Gill Sans"/>
                <a:cs typeface="Gill Sans"/>
              </a:rPr>
              <a:t>1,3</a:t>
            </a:r>
            <a:endParaRPr lang="en-US" dirty="0" smtClean="0">
              <a:latin typeface="Gill Sans"/>
              <a:cs typeface="Gill Sans"/>
            </a:endParaRPr>
          </a:p>
          <a:p>
            <a:pPr fontAlgn="auto">
              <a:spcAft>
                <a:spcPts val="0"/>
              </a:spcAft>
              <a:defRPr/>
            </a:pPr>
            <a:endParaRPr lang="en-US" dirty="0"/>
          </a:p>
        </p:txBody>
      </p:sp>
      <p:pic>
        <p:nvPicPr>
          <p:cNvPr id="43014" name="Picture 6"/>
          <p:cNvPicPr>
            <a:picLocks noChangeAspect="1" noChangeArrowheads="1"/>
          </p:cNvPicPr>
          <p:nvPr/>
        </p:nvPicPr>
        <p:blipFill>
          <a:blip r:embed="rId2"/>
          <a:srcRect/>
          <a:stretch>
            <a:fillRect/>
          </a:stretch>
        </p:blipFill>
        <p:spPr bwMode="auto">
          <a:xfrm>
            <a:off x="6513513" y="565150"/>
            <a:ext cx="920750" cy="920750"/>
          </a:xfrm>
          <a:prstGeom prst="rect">
            <a:avLst/>
          </a:prstGeom>
          <a:noFill/>
          <a:ln w="9525">
            <a:noFill/>
            <a:miter lim="800000"/>
            <a:headEnd/>
            <a:tailEnd/>
          </a:ln>
        </p:spPr>
      </p:pic>
      <p:pic>
        <p:nvPicPr>
          <p:cNvPr id="43015" name="Picture 8"/>
          <p:cNvPicPr>
            <a:picLocks noChangeAspect="1" noChangeArrowheads="1"/>
          </p:cNvPicPr>
          <p:nvPr/>
        </p:nvPicPr>
        <p:blipFill>
          <a:blip r:embed="rId3"/>
          <a:srcRect/>
          <a:stretch>
            <a:fillRect/>
          </a:stretch>
        </p:blipFill>
        <p:spPr bwMode="auto">
          <a:xfrm>
            <a:off x="863600" y="565150"/>
            <a:ext cx="928688" cy="9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457200"/>
            <a:ext cx="7388225" cy="1143000"/>
          </a:xfrm>
        </p:spPr>
        <p:txBody>
          <a:bodyPr rtlCol="0">
            <a:normAutofit fontScale="90000"/>
          </a:bodyPr>
          <a:lstStyle/>
          <a:p>
            <a:pPr algn="ctr" fontAlgn="auto">
              <a:spcAft>
                <a:spcPts val="0"/>
              </a:spcAft>
              <a:defRPr/>
            </a:pPr>
            <a:r>
              <a:rPr lang="en-US" b="1" dirty="0">
                <a:latin typeface="Gill Sans"/>
                <a:cs typeface="Gill Sans"/>
              </a:rPr>
              <a:t>Addendum</a:t>
            </a:r>
            <a:r>
              <a:rPr lang="en-US" b="1" dirty="0" smtClean="0">
                <a:latin typeface="Gill Sans"/>
                <a:cs typeface="Gill Sans"/>
              </a:rPr>
              <a:t>:</a:t>
            </a:r>
            <a:br>
              <a:rPr lang="en-US" b="1" dirty="0" smtClean="0">
                <a:latin typeface="Gill Sans"/>
                <a:cs typeface="Gill Sans"/>
              </a:rPr>
            </a:br>
            <a:r>
              <a:rPr lang="en-US" b="1" dirty="0" smtClean="0">
                <a:latin typeface="Gill Sans"/>
                <a:cs typeface="Gill Sans"/>
              </a:rPr>
              <a:t>Illustrative Goals </a:t>
            </a:r>
            <a:r>
              <a:rPr lang="en-US" b="1" dirty="0">
                <a:latin typeface="Gill Sans"/>
                <a:cs typeface="Gill Sans"/>
              </a:rPr>
              <a:t>7-8</a:t>
            </a:r>
            <a:br>
              <a:rPr lang="en-US" b="1" dirty="0">
                <a:latin typeface="Gill Sans"/>
                <a:cs typeface="Gill Sans"/>
              </a:rPr>
            </a:br>
            <a:r>
              <a:rPr lang="en-US" sz="1200" b="1" dirty="0">
                <a:latin typeface="Gill Sans"/>
                <a:cs typeface="Gill Sans"/>
              </a:rPr>
              <a:t>1 Candidates for global minimum standards, including “zero” goals</a:t>
            </a:r>
            <a:br>
              <a:rPr lang="en-US" sz="1200" b="1" dirty="0">
                <a:latin typeface="Gill Sans"/>
                <a:cs typeface="Gill Sans"/>
              </a:rPr>
            </a:br>
            <a:r>
              <a:rPr lang="en-US" sz="1200" b="1" dirty="0">
                <a:latin typeface="Gill Sans"/>
                <a:cs typeface="Gill Sans"/>
              </a:rPr>
              <a:t>2 Indicators to be disaggregated</a:t>
            </a:r>
            <a:br>
              <a:rPr lang="en-US" sz="1200" b="1" dirty="0">
                <a:latin typeface="Gill Sans"/>
                <a:cs typeface="Gill Sans"/>
              </a:rPr>
            </a:br>
            <a:r>
              <a:rPr lang="en-US" sz="1200" b="1" dirty="0">
                <a:latin typeface="Gill Sans"/>
                <a:cs typeface="Gill Sans"/>
              </a:rPr>
              <a:t>3 Targets require further technical work to find appropriate indicators</a:t>
            </a:r>
            <a:endParaRPr lang="en-US" sz="1200" dirty="0"/>
          </a:p>
        </p:txBody>
      </p:sp>
      <p:sp>
        <p:nvSpPr>
          <p:cNvPr id="44034" name="Text Placeholder 2"/>
          <p:cNvSpPr>
            <a:spLocks noGrp="1"/>
          </p:cNvSpPr>
          <p:nvPr>
            <p:ph type="body" idx="1"/>
          </p:nvPr>
        </p:nvSpPr>
        <p:spPr>
          <a:xfrm>
            <a:off x="239713" y="1738313"/>
            <a:ext cx="4040187" cy="639762"/>
          </a:xfrm>
        </p:spPr>
        <p:txBody>
          <a:bodyPr/>
          <a:lstStyle/>
          <a:p>
            <a:r>
              <a:rPr lang="en-US" smtClean="0">
                <a:latin typeface="Gill Sans" pitchFamily="34" charset="0"/>
              </a:rPr>
              <a:t>Secure Sustainable Energy</a:t>
            </a:r>
          </a:p>
        </p:txBody>
      </p:sp>
      <p:sp>
        <p:nvSpPr>
          <p:cNvPr id="4" name="Content Placeholder 3"/>
          <p:cNvSpPr>
            <a:spLocks noGrp="1"/>
          </p:cNvSpPr>
          <p:nvPr>
            <p:ph sz="half" idx="2"/>
          </p:nvPr>
        </p:nvSpPr>
        <p:spPr>
          <a:xfrm>
            <a:off x="457200" y="2689225"/>
            <a:ext cx="3565525" cy="3436938"/>
          </a:xfrm>
        </p:spPr>
        <p:txBody>
          <a:bodyPr rtlCol="0">
            <a:normAutofit fontScale="92500" lnSpcReduction="20000"/>
          </a:bodyPr>
          <a:lstStyle/>
          <a:p>
            <a:pPr fontAlgn="auto">
              <a:spcAft>
                <a:spcPts val="0"/>
              </a:spcAft>
              <a:defRPr/>
            </a:pPr>
            <a:r>
              <a:rPr lang="en-US" dirty="0" smtClean="0">
                <a:latin typeface="Gill Sans"/>
                <a:cs typeface="Gill Sans"/>
              </a:rPr>
              <a:t>Double the share of renewable energy in the global energy mix</a:t>
            </a:r>
          </a:p>
          <a:p>
            <a:pPr fontAlgn="auto">
              <a:spcAft>
                <a:spcPts val="0"/>
              </a:spcAft>
              <a:defRPr/>
            </a:pPr>
            <a:r>
              <a:rPr lang="en-US" dirty="0" smtClean="0">
                <a:latin typeface="Gill Sans"/>
                <a:cs typeface="Gill Sans"/>
              </a:rPr>
              <a:t>Ensure universal access to modern energy services</a:t>
            </a:r>
            <a:r>
              <a:rPr lang="en-US" b="1"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Double</a:t>
            </a:r>
            <a:r>
              <a:rPr lang="en-US" dirty="0">
                <a:latin typeface="Gill Sans"/>
                <a:cs typeface="Gill Sans"/>
              </a:rPr>
              <a:t> the global rate of improvement in energy efficiency in buildings, industry, agriculture and transport </a:t>
            </a:r>
            <a:endParaRPr lang="en-US" dirty="0" smtClean="0">
              <a:latin typeface="Gill Sans"/>
              <a:cs typeface="Gill Sans"/>
            </a:endParaRPr>
          </a:p>
          <a:p>
            <a:pPr fontAlgn="auto">
              <a:spcAft>
                <a:spcPts val="0"/>
              </a:spcAft>
              <a:defRPr/>
            </a:pPr>
            <a:r>
              <a:rPr lang="en-US" dirty="0" smtClean="0">
                <a:latin typeface="Gill Sans"/>
                <a:cs typeface="Gill Sans"/>
              </a:rPr>
              <a:t>Phase out harmful and inefficient fossil fuel subsidies that encourage wasteful consumption</a:t>
            </a:r>
            <a:r>
              <a:rPr lang="en-US" b="1" baseline="30000" dirty="0" smtClean="0">
                <a:latin typeface="Gill Sans"/>
                <a:cs typeface="Gill Sans"/>
              </a:rPr>
              <a:t>1,3</a:t>
            </a:r>
            <a:endParaRPr lang="en-US" dirty="0" smtClean="0">
              <a:latin typeface="Gill Sans"/>
              <a:cs typeface="Gill Sans"/>
            </a:endParaRPr>
          </a:p>
          <a:p>
            <a:pPr fontAlgn="auto">
              <a:spcAft>
                <a:spcPts val="0"/>
              </a:spcAft>
              <a:defRPr/>
            </a:pPr>
            <a:endParaRPr lang="en-US" dirty="0"/>
          </a:p>
        </p:txBody>
      </p:sp>
      <p:sp>
        <p:nvSpPr>
          <p:cNvPr id="5" name="Text Placeholder 4"/>
          <p:cNvSpPr>
            <a:spLocks noGrp="1"/>
          </p:cNvSpPr>
          <p:nvPr>
            <p:ph type="body" sz="quarter" idx="3"/>
          </p:nvPr>
        </p:nvSpPr>
        <p:spPr>
          <a:xfrm>
            <a:off x="4645025" y="1846263"/>
            <a:ext cx="4041775" cy="639762"/>
          </a:xfrm>
        </p:spPr>
        <p:txBody>
          <a:bodyPr rtlCol="0">
            <a:normAutofit fontScale="85000" lnSpcReduction="10000"/>
          </a:bodyPr>
          <a:lstStyle/>
          <a:p>
            <a:pPr fontAlgn="auto">
              <a:spcAft>
                <a:spcPts val="0"/>
              </a:spcAft>
              <a:defRPr/>
            </a:pPr>
            <a:r>
              <a:rPr lang="en-US" dirty="0" smtClean="0">
                <a:latin typeface="Gill Sans"/>
                <a:cs typeface="Gill Sans"/>
              </a:rPr>
              <a:t>Create Jobs, Sustainable Livelihoods and Equitable Growth</a:t>
            </a:r>
            <a:endParaRPr lang="en-US" dirty="0">
              <a:latin typeface="Gill Sans"/>
              <a:cs typeface="Gill Sans"/>
            </a:endParaRPr>
          </a:p>
        </p:txBody>
      </p:sp>
      <p:sp>
        <p:nvSpPr>
          <p:cNvPr id="6" name="Content Placeholder 5"/>
          <p:cNvSpPr>
            <a:spLocks noGrp="1"/>
          </p:cNvSpPr>
          <p:nvPr>
            <p:ph sz="quarter" idx="4"/>
          </p:nvPr>
        </p:nvSpPr>
        <p:spPr>
          <a:xfrm>
            <a:off x="4279900" y="2689225"/>
            <a:ext cx="3565525" cy="3436938"/>
          </a:xfrm>
        </p:spPr>
        <p:txBody>
          <a:bodyPr rtlCol="0">
            <a:normAutofit fontScale="85000" lnSpcReduction="20000"/>
          </a:bodyPr>
          <a:lstStyle/>
          <a:p>
            <a:pPr fontAlgn="auto">
              <a:spcAft>
                <a:spcPts val="0"/>
              </a:spcAft>
              <a:defRPr/>
            </a:pPr>
            <a:r>
              <a:rPr lang="en-US" dirty="0" smtClean="0">
                <a:latin typeface="Gill Sans"/>
                <a:cs typeface="Gill Sans"/>
              </a:rPr>
              <a:t>Increase the number of good and decent jobs and livelihoods by x</a:t>
            </a:r>
            <a:r>
              <a:rPr lang="en-US" baseline="30000" dirty="0" smtClean="0">
                <a:latin typeface="Gill Sans"/>
                <a:cs typeface="Gill Sans"/>
              </a:rPr>
              <a:t>2</a:t>
            </a:r>
            <a:endParaRPr lang="en-US" dirty="0" smtClean="0">
              <a:latin typeface="Gill Sans"/>
              <a:cs typeface="Gill Sans"/>
            </a:endParaRPr>
          </a:p>
          <a:p>
            <a:pPr fontAlgn="auto">
              <a:spcAft>
                <a:spcPts val="0"/>
              </a:spcAft>
              <a:defRPr/>
            </a:pPr>
            <a:r>
              <a:rPr lang="en-US" dirty="0" smtClean="0">
                <a:latin typeface="Gill Sans"/>
                <a:cs typeface="Gill Sans"/>
              </a:rPr>
              <a:t>Decrease the number of young people not in education, employment or training by x%</a:t>
            </a:r>
            <a:r>
              <a:rPr lang="en-US" baseline="30000" dirty="0" smtClean="0">
                <a:latin typeface="Gill Sans"/>
                <a:cs typeface="Gill Sans"/>
              </a:rPr>
              <a:t>2</a:t>
            </a:r>
            <a:endParaRPr lang="en-US" dirty="0" smtClean="0">
              <a:latin typeface="Gill Sans"/>
              <a:cs typeface="Gill Sans"/>
            </a:endParaRPr>
          </a:p>
          <a:p>
            <a:pPr fontAlgn="auto">
              <a:spcAft>
                <a:spcPts val="0"/>
              </a:spcAft>
              <a:defRPr/>
            </a:pPr>
            <a:r>
              <a:rPr lang="en-US" dirty="0" smtClean="0">
                <a:latin typeface="Gill Sans"/>
                <a:cs typeface="Gill Sans"/>
              </a:rPr>
              <a:t>Strengthen productive capacity by providing universal access to financial services and infrastructure such as transportation and ICT</a:t>
            </a:r>
            <a:r>
              <a:rPr lang="en-US" baseline="30000" dirty="0" smtClean="0">
                <a:latin typeface="Gill Sans"/>
                <a:cs typeface="Gill Sans"/>
              </a:rPr>
              <a:t>1,2,3</a:t>
            </a:r>
            <a:endParaRPr lang="en-US" dirty="0" smtClean="0">
              <a:latin typeface="Gill Sans"/>
              <a:cs typeface="Gill Sans"/>
            </a:endParaRPr>
          </a:p>
          <a:p>
            <a:pPr fontAlgn="auto">
              <a:spcAft>
                <a:spcPts val="0"/>
              </a:spcAft>
              <a:defRPr/>
            </a:pPr>
            <a:r>
              <a:rPr lang="en-US" dirty="0" smtClean="0">
                <a:latin typeface="Gill Sans"/>
                <a:cs typeface="Gill Sans"/>
              </a:rPr>
              <a:t>Increase new start-ups by x and value added from new products by y through creating an enabling business environment and boosting entrepreneurship</a:t>
            </a:r>
            <a:r>
              <a:rPr lang="en-US" baseline="30000" dirty="0" smtClean="0">
                <a:latin typeface="Gill Sans"/>
                <a:cs typeface="Gill Sans"/>
              </a:rPr>
              <a:t>2,3</a:t>
            </a:r>
            <a:endParaRPr lang="en-US" dirty="0" smtClean="0">
              <a:latin typeface="Gill Sans"/>
              <a:cs typeface="Gill Sans"/>
            </a:endParaRPr>
          </a:p>
          <a:p>
            <a:pPr fontAlgn="auto">
              <a:spcAft>
                <a:spcPts val="0"/>
              </a:spcAft>
              <a:defRPr/>
            </a:pPr>
            <a:endParaRPr lang="en-US" dirty="0"/>
          </a:p>
        </p:txBody>
      </p:sp>
      <p:pic>
        <p:nvPicPr>
          <p:cNvPr id="44038" name="Picture 6"/>
          <p:cNvPicPr>
            <a:picLocks noChangeAspect="1" noChangeArrowheads="1"/>
          </p:cNvPicPr>
          <p:nvPr/>
        </p:nvPicPr>
        <p:blipFill>
          <a:blip r:embed="rId2"/>
          <a:srcRect/>
          <a:stretch>
            <a:fillRect/>
          </a:stretch>
        </p:blipFill>
        <p:spPr bwMode="auto">
          <a:xfrm>
            <a:off x="6629400" y="571500"/>
            <a:ext cx="914400" cy="914400"/>
          </a:xfrm>
          <a:prstGeom prst="rect">
            <a:avLst/>
          </a:prstGeom>
          <a:noFill/>
          <a:ln w="9525">
            <a:noFill/>
            <a:miter lim="800000"/>
            <a:headEnd/>
            <a:tailEnd/>
          </a:ln>
        </p:spPr>
      </p:pic>
      <p:pic>
        <p:nvPicPr>
          <p:cNvPr id="44039" name="Picture 7"/>
          <p:cNvPicPr>
            <a:picLocks noChangeAspect="1" noChangeArrowheads="1"/>
          </p:cNvPicPr>
          <p:nvPr/>
        </p:nvPicPr>
        <p:blipFill>
          <a:blip r:embed="rId3"/>
          <a:srcRect/>
          <a:stretch>
            <a:fillRect/>
          </a:stretch>
        </p:blipFill>
        <p:spPr bwMode="auto">
          <a:xfrm>
            <a:off x="669925" y="571500"/>
            <a:ext cx="914400" cy="914400"/>
          </a:xfrm>
          <a:prstGeom prst="rect">
            <a:avLst/>
          </a:prstGeom>
          <a:noFill/>
          <a:ln w="9525">
            <a:noFill/>
            <a:miter lim="800000"/>
            <a:headEnd/>
            <a:tailEnd/>
          </a:ln>
        </p:spPr>
      </p:pic>
      <p:pic>
        <p:nvPicPr>
          <p:cNvPr id="44040" name="Picture 2" descr="C:\Users\kara.alaimo\AppData\Local\Temp\_ZCTmp.Dir\goal-8.jpg"/>
          <p:cNvPicPr>
            <a:picLocks noChangeAspect="1" noChangeArrowheads="1"/>
          </p:cNvPicPr>
          <p:nvPr/>
        </p:nvPicPr>
        <p:blipFill>
          <a:blip r:embed="rId4"/>
          <a:srcRect/>
          <a:stretch>
            <a:fillRect/>
          </a:stretch>
        </p:blipFill>
        <p:spPr bwMode="auto">
          <a:xfrm>
            <a:off x="6651625" y="571500"/>
            <a:ext cx="892175" cy="89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388225" cy="1143000"/>
          </a:xfrm>
        </p:spPr>
        <p:txBody>
          <a:bodyPr rtlCol="0">
            <a:normAutofit fontScale="90000"/>
          </a:bodyPr>
          <a:lstStyle/>
          <a:p>
            <a:pPr algn="ctr" fontAlgn="auto">
              <a:spcAft>
                <a:spcPts val="0"/>
              </a:spcAft>
              <a:defRPr/>
            </a:pPr>
            <a:r>
              <a:rPr lang="en-US" b="1" dirty="0">
                <a:latin typeface="Gill Sans"/>
                <a:cs typeface="Gill Sans"/>
              </a:rPr>
              <a:t>Addendum</a:t>
            </a:r>
            <a:r>
              <a:rPr lang="en-US" b="1" dirty="0" smtClean="0">
                <a:latin typeface="Gill Sans"/>
                <a:cs typeface="Gill Sans"/>
              </a:rPr>
              <a:t>:</a:t>
            </a:r>
            <a:br>
              <a:rPr lang="en-US" b="1" dirty="0" smtClean="0">
                <a:latin typeface="Gill Sans"/>
                <a:cs typeface="Gill Sans"/>
              </a:rPr>
            </a:br>
            <a:r>
              <a:rPr lang="en-US" b="1" dirty="0" smtClean="0">
                <a:latin typeface="Gill Sans"/>
                <a:cs typeface="Gill Sans"/>
              </a:rPr>
              <a:t>Illustrative Goals </a:t>
            </a:r>
            <a:r>
              <a:rPr lang="en-US" b="1" dirty="0">
                <a:latin typeface="Gill Sans"/>
                <a:cs typeface="Gill Sans"/>
              </a:rPr>
              <a:t>9-10</a:t>
            </a:r>
            <a:br>
              <a:rPr lang="en-US" b="1" dirty="0">
                <a:latin typeface="Gill Sans"/>
                <a:cs typeface="Gill Sans"/>
              </a:rPr>
            </a:br>
            <a:r>
              <a:rPr lang="en-US" sz="1200" b="1" dirty="0">
                <a:latin typeface="Gill Sans"/>
                <a:cs typeface="Gill Sans"/>
              </a:rPr>
              <a:t>1 Candidates for global minimum standards, including “zero” goals</a:t>
            </a:r>
            <a:br>
              <a:rPr lang="en-US" sz="1200" b="1" dirty="0">
                <a:latin typeface="Gill Sans"/>
                <a:cs typeface="Gill Sans"/>
              </a:rPr>
            </a:br>
            <a:r>
              <a:rPr lang="en-US" sz="1200" b="1" dirty="0">
                <a:latin typeface="Gill Sans"/>
                <a:cs typeface="Gill Sans"/>
              </a:rPr>
              <a:t>2 Indicators to be disaggregated</a:t>
            </a:r>
            <a:br>
              <a:rPr lang="en-US" sz="1200" b="1" dirty="0">
                <a:latin typeface="Gill Sans"/>
                <a:cs typeface="Gill Sans"/>
              </a:rPr>
            </a:br>
            <a:r>
              <a:rPr lang="en-US" sz="1200" b="1" dirty="0">
                <a:latin typeface="Gill Sans"/>
                <a:cs typeface="Gill Sans"/>
              </a:rPr>
              <a:t>3 Targets require further technical work to find appropriate indicators</a:t>
            </a:r>
            <a:endParaRPr lang="en-US" sz="1200" dirty="0"/>
          </a:p>
        </p:txBody>
      </p:sp>
      <p:sp>
        <p:nvSpPr>
          <p:cNvPr id="3" name="Text Placeholder 2"/>
          <p:cNvSpPr>
            <a:spLocks noGrp="1"/>
          </p:cNvSpPr>
          <p:nvPr>
            <p:ph type="body" idx="1"/>
          </p:nvPr>
        </p:nvSpPr>
        <p:spPr>
          <a:xfrm>
            <a:off x="457200" y="1855788"/>
            <a:ext cx="3565525" cy="638175"/>
          </a:xfrm>
        </p:spPr>
        <p:txBody>
          <a:bodyPr rtlCol="0">
            <a:normAutofit fontScale="92500" lnSpcReduction="10000"/>
          </a:bodyPr>
          <a:lstStyle/>
          <a:p>
            <a:pPr fontAlgn="auto">
              <a:spcAft>
                <a:spcPts val="0"/>
              </a:spcAft>
              <a:defRPr/>
            </a:pPr>
            <a:r>
              <a:rPr lang="en-US" dirty="0" smtClean="0">
                <a:latin typeface="Gill Sans"/>
                <a:cs typeface="Gill Sans"/>
              </a:rPr>
              <a:t>Manage Natural Resource Assets Sustainably	</a:t>
            </a:r>
            <a:endParaRPr lang="en-US" dirty="0">
              <a:latin typeface="Gill Sans"/>
              <a:cs typeface="Gill Sans"/>
            </a:endParaRPr>
          </a:p>
        </p:txBody>
      </p:sp>
      <p:sp>
        <p:nvSpPr>
          <p:cNvPr id="4" name="Content Placeholder 3"/>
          <p:cNvSpPr>
            <a:spLocks noGrp="1"/>
          </p:cNvSpPr>
          <p:nvPr>
            <p:ph sz="half" idx="2"/>
          </p:nvPr>
        </p:nvSpPr>
        <p:spPr>
          <a:xfrm>
            <a:off x="457200" y="2689225"/>
            <a:ext cx="3565525" cy="3436938"/>
          </a:xfrm>
        </p:spPr>
        <p:txBody>
          <a:bodyPr rtlCol="0">
            <a:normAutofit fontScale="85000" lnSpcReduction="20000"/>
          </a:bodyPr>
          <a:lstStyle/>
          <a:p>
            <a:pPr fontAlgn="auto">
              <a:spcAft>
                <a:spcPts val="0"/>
              </a:spcAft>
              <a:defRPr/>
            </a:pPr>
            <a:r>
              <a:rPr lang="en-US" dirty="0" smtClean="0">
                <a:latin typeface="Gill Sans"/>
                <a:cs typeface="Gill Sans"/>
              </a:rPr>
              <a:t>Publish and use economic, social and environmental accounts in all governments and major companies</a:t>
            </a:r>
            <a:r>
              <a:rPr lang="en-US" baseline="30000" dirty="0" smtClean="0">
                <a:latin typeface="Gill Sans"/>
                <a:cs typeface="Gill Sans"/>
              </a:rPr>
              <a:t>1</a:t>
            </a:r>
            <a:endParaRPr lang="en-US" dirty="0" smtClean="0">
              <a:latin typeface="Gill Sans"/>
              <a:cs typeface="Gill Sans"/>
            </a:endParaRPr>
          </a:p>
          <a:p>
            <a:pPr fontAlgn="auto">
              <a:spcAft>
                <a:spcPts val="0"/>
              </a:spcAft>
              <a:defRPr/>
            </a:pPr>
            <a:r>
              <a:rPr lang="en-US" dirty="0" smtClean="0">
                <a:latin typeface="Gill Sans"/>
                <a:cs typeface="Gill Sans"/>
              </a:rPr>
              <a:t>Increase consideration of sustainability in x% of government procurements</a:t>
            </a:r>
            <a:r>
              <a:rPr lang="en-US" baseline="30000" dirty="0" smtClean="0">
                <a:latin typeface="Gill Sans"/>
                <a:cs typeface="Gill Sans"/>
              </a:rPr>
              <a:t>3</a:t>
            </a:r>
            <a:endParaRPr lang="en-US" dirty="0" smtClean="0">
              <a:latin typeface="Gill Sans"/>
              <a:cs typeface="Gill Sans"/>
            </a:endParaRPr>
          </a:p>
          <a:p>
            <a:pPr fontAlgn="auto">
              <a:spcAft>
                <a:spcPts val="0"/>
              </a:spcAft>
              <a:defRPr/>
            </a:pPr>
            <a:r>
              <a:rPr lang="en-US" dirty="0" smtClean="0">
                <a:latin typeface="Gill Sans"/>
                <a:cs typeface="Gill Sans"/>
              </a:rPr>
              <a:t>Safeguard ecosystems, species and genetic diversity</a:t>
            </a:r>
          </a:p>
          <a:p>
            <a:pPr fontAlgn="auto">
              <a:spcAft>
                <a:spcPts val="0"/>
              </a:spcAft>
              <a:defRPr/>
            </a:pPr>
            <a:r>
              <a:rPr lang="en-US" dirty="0" smtClean="0">
                <a:latin typeface="Gill Sans"/>
                <a:cs typeface="Gill Sans"/>
              </a:rPr>
              <a:t>Reduce deforestation by x% and increase reforestation by y%</a:t>
            </a:r>
          </a:p>
          <a:p>
            <a:pPr fontAlgn="auto">
              <a:spcAft>
                <a:spcPts val="0"/>
              </a:spcAft>
              <a:defRPr/>
            </a:pPr>
            <a:r>
              <a:rPr lang="en-US" dirty="0" smtClean="0">
                <a:latin typeface="Gill Sans"/>
                <a:cs typeface="Gill Sans"/>
              </a:rPr>
              <a:t>Improve soil quality, reduce soil erosion by x </a:t>
            </a:r>
            <a:r>
              <a:rPr lang="en-US" dirty="0" err="1" smtClean="0">
                <a:latin typeface="Gill Sans"/>
                <a:cs typeface="Gill Sans"/>
              </a:rPr>
              <a:t>tonnes</a:t>
            </a:r>
            <a:r>
              <a:rPr lang="en-US" dirty="0" smtClean="0">
                <a:latin typeface="Gill Sans"/>
                <a:cs typeface="Gill Sans"/>
              </a:rPr>
              <a:t> and combat desertification</a:t>
            </a:r>
          </a:p>
          <a:p>
            <a:pPr fontAlgn="auto">
              <a:spcAft>
                <a:spcPts val="0"/>
              </a:spcAft>
              <a:defRPr/>
            </a:pPr>
            <a:endParaRPr lang="en-US" dirty="0"/>
          </a:p>
        </p:txBody>
      </p:sp>
      <p:sp>
        <p:nvSpPr>
          <p:cNvPr id="5" name="Text Placeholder 4"/>
          <p:cNvSpPr>
            <a:spLocks noGrp="1"/>
          </p:cNvSpPr>
          <p:nvPr>
            <p:ph type="body" sz="quarter" idx="3"/>
          </p:nvPr>
        </p:nvSpPr>
        <p:spPr>
          <a:xfrm>
            <a:off x="4505325" y="1855788"/>
            <a:ext cx="3567113" cy="638175"/>
          </a:xfrm>
        </p:spPr>
        <p:txBody>
          <a:bodyPr rtlCol="0">
            <a:normAutofit fontScale="92500" lnSpcReduction="10000"/>
          </a:bodyPr>
          <a:lstStyle/>
          <a:p>
            <a:pPr fontAlgn="auto">
              <a:spcAft>
                <a:spcPts val="0"/>
              </a:spcAft>
              <a:defRPr/>
            </a:pPr>
            <a:r>
              <a:rPr lang="en-US" dirty="0" smtClean="0">
                <a:latin typeface="Gill Sans"/>
                <a:cs typeface="Gill Sans"/>
              </a:rPr>
              <a:t>Ensure Good Governance and Effective Institutions</a:t>
            </a:r>
            <a:endParaRPr lang="en-US" dirty="0">
              <a:latin typeface="Gill Sans"/>
              <a:cs typeface="Gill Sans"/>
            </a:endParaRPr>
          </a:p>
        </p:txBody>
      </p:sp>
      <p:sp>
        <p:nvSpPr>
          <p:cNvPr id="6" name="Content Placeholder 5"/>
          <p:cNvSpPr>
            <a:spLocks noGrp="1"/>
          </p:cNvSpPr>
          <p:nvPr>
            <p:ph sz="quarter" idx="4"/>
          </p:nvPr>
        </p:nvSpPr>
        <p:spPr>
          <a:xfrm>
            <a:off x="4645025" y="2689225"/>
            <a:ext cx="4165600" cy="3581400"/>
          </a:xfrm>
        </p:spPr>
        <p:txBody>
          <a:bodyPr rtlCol="0">
            <a:normAutofit fontScale="85000" lnSpcReduction="10000"/>
          </a:bodyPr>
          <a:lstStyle/>
          <a:p>
            <a:pPr fontAlgn="auto">
              <a:spcAft>
                <a:spcPts val="0"/>
              </a:spcAft>
              <a:defRPr/>
            </a:pPr>
            <a:r>
              <a:rPr lang="en-US" dirty="0" smtClean="0">
                <a:latin typeface="Gill Sans"/>
                <a:cs typeface="Gill Sans"/>
              </a:rPr>
              <a:t>Provide free and universal legal identity, such as birth registrations</a:t>
            </a:r>
            <a:r>
              <a:rPr lang="en-US" baseline="30000" dirty="0" smtClean="0">
                <a:latin typeface="Gill Sans"/>
                <a:cs typeface="Gill Sans"/>
              </a:rPr>
              <a:t>1,2</a:t>
            </a:r>
            <a:endParaRPr lang="en-US" dirty="0" smtClean="0">
              <a:latin typeface="Gill Sans"/>
              <a:cs typeface="Gill Sans"/>
            </a:endParaRPr>
          </a:p>
          <a:p>
            <a:pPr fontAlgn="auto">
              <a:spcAft>
                <a:spcPts val="0"/>
              </a:spcAft>
              <a:defRPr/>
            </a:pPr>
            <a:r>
              <a:rPr lang="en-US" dirty="0" smtClean="0">
                <a:latin typeface="Gill Sans"/>
                <a:cs typeface="Gill Sans"/>
              </a:rPr>
              <a:t>Ensure people enjoy freedom of speech, association, peaceful protest and access to independent media and information</a:t>
            </a:r>
            <a:r>
              <a:rPr lang="en-US" baseline="30000" dirty="0" smtClean="0">
                <a:latin typeface="Gill Sans"/>
                <a:cs typeface="Gill Sans"/>
              </a:rPr>
              <a:t>1,3</a:t>
            </a:r>
            <a:endParaRPr lang="en-US" dirty="0" smtClean="0">
              <a:latin typeface="Gill Sans"/>
              <a:cs typeface="Gill Sans"/>
            </a:endParaRPr>
          </a:p>
          <a:p>
            <a:pPr fontAlgn="auto">
              <a:spcAft>
                <a:spcPts val="0"/>
              </a:spcAft>
              <a:defRPr/>
            </a:pPr>
            <a:r>
              <a:rPr lang="en-US" dirty="0">
                <a:latin typeface="Gill Sans"/>
                <a:cs typeface="Gill Sans"/>
              </a:rPr>
              <a:t>Increase public participation in political processes and civic engagement at all levels</a:t>
            </a:r>
            <a:r>
              <a:rPr lang="en-US" baseline="30000" dirty="0">
                <a:latin typeface="Gill Sans"/>
                <a:cs typeface="Gill Sans"/>
              </a:rPr>
              <a:t>2,3</a:t>
            </a:r>
            <a:endParaRPr lang="en-US" dirty="0" smtClean="0">
              <a:latin typeface="Gill Sans"/>
              <a:cs typeface="Gill Sans"/>
            </a:endParaRPr>
          </a:p>
          <a:p>
            <a:pPr fontAlgn="auto">
              <a:spcAft>
                <a:spcPts val="0"/>
              </a:spcAft>
              <a:defRPr/>
            </a:pPr>
            <a:r>
              <a:rPr lang="en-US" dirty="0" smtClean="0">
                <a:latin typeface="Gill Sans"/>
                <a:cs typeface="Gill Sans"/>
              </a:rPr>
              <a:t>Guarantee the public’s right to information and access to government data</a:t>
            </a:r>
            <a:r>
              <a:rPr lang="en-US" baseline="30000" dirty="0" smtClean="0">
                <a:latin typeface="Gill Sans"/>
                <a:cs typeface="Gill Sans"/>
              </a:rPr>
              <a:t>1</a:t>
            </a:r>
            <a:endParaRPr lang="en-US" dirty="0" smtClean="0">
              <a:latin typeface="Gill Sans"/>
              <a:cs typeface="Gill Sans"/>
            </a:endParaRPr>
          </a:p>
          <a:p>
            <a:pPr fontAlgn="auto">
              <a:spcAft>
                <a:spcPts val="0"/>
              </a:spcAft>
              <a:defRPr/>
            </a:pPr>
            <a:r>
              <a:rPr lang="en-US" dirty="0" smtClean="0">
                <a:latin typeface="Gill Sans"/>
                <a:cs typeface="Gill Sans"/>
              </a:rPr>
              <a:t>Reduce bribery and corruption and ensure officials can be held accountable</a:t>
            </a:r>
            <a:r>
              <a:rPr lang="en-US" baseline="30000" dirty="0" smtClean="0">
                <a:latin typeface="Gill Sans"/>
                <a:cs typeface="Gill Sans"/>
              </a:rPr>
              <a:t>3</a:t>
            </a:r>
            <a:endParaRPr lang="en-US" dirty="0" smtClean="0">
              <a:latin typeface="Gill Sans"/>
              <a:cs typeface="Gill Sans"/>
            </a:endParaRPr>
          </a:p>
          <a:p>
            <a:pPr fontAlgn="auto">
              <a:spcAft>
                <a:spcPts val="0"/>
              </a:spcAft>
              <a:defRPr/>
            </a:pPr>
            <a:endParaRPr lang="en-US" dirty="0"/>
          </a:p>
        </p:txBody>
      </p:sp>
      <p:pic>
        <p:nvPicPr>
          <p:cNvPr id="45062" name="Picture 6"/>
          <p:cNvPicPr>
            <a:picLocks noChangeAspect="1" noChangeArrowheads="1"/>
          </p:cNvPicPr>
          <p:nvPr/>
        </p:nvPicPr>
        <p:blipFill>
          <a:blip r:embed="rId2"/>
          <a:srcRect/>
          <a:stretch>
            <a:fillRect/>
          </a:stretch>
        </p:blipFill>
        <p:spPr bwMode="auto">
          <a:xfrm>
            <a:off x="6562725" y="550863"/>
            <a:ext cx="922338" cy="935037"/>
          </a:xfrm>
          <a:prstGeom prst="rect">
            <a:avLst/>
          </a:prstGeom>
          <a:noFill/>
          <a:ln w="9525">
            <a:noFill/>
            <a:miter lim="800000"/>
            <a:headEnd/>
            <a:tailEnd/>
          </a:ln>
        </p:spPr>
      </p:pic>
      <p:pic>
        <p:nvPicPr>
          <p:cNvPr id="45063" name="Picture 7"/>
          <p:cNvPicPr>
            <a:picLocks noChangeAspect="1" noChangeArrowheads="1"/>
          </p:cNvPicPr>
          <p:nvPr/>
        </p:nvPicPr>
        <p:blipFill>
          <a:blip r:embed="rId3"/>
          <a:srcRect/>
          <a:stretch>
            <a:fillRect/>
          </a:stretch>
        </p:blipFill>
        <p:spPr bwMode="auto">
          <a:xfrm>
            <a:off x="715963" y="550863"/>
            <a:ext cx="922337" cy="92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388225" cy="1143000"/>
          </a:xfrm>
        </p:spPr>
        <p:txBody>
          <a:bodyPr rtlCol="0">
            <a:normAutofit fontScale="90000"/>
          </a:bodyPr>
          <a:lstStyle/>
          <a:p>
            <a:pPr algn="ctr" fontAlgn="auto">
              <a:spcAft>
                <a:spcPts val="0"/>
              </a:spcAft>
              <a:defRPr/>
            </a:pPr>
            <a:r>
              <a:rPr lang="en-US" b="1" dirty="0" smtClean="0">
                <a:latin typeface="Gill Sans"/>
                <a:cs typeface="Gill Sans"/>
              </a:rPr>
              <a:t>Addendum:</a:t>
            </a:r>
            <a:br>
              <a:rPr lang="en-US" b="1" dirty="0" smtClean="0">
                <a:latin typeface="Gill Sans"/>
                <a:cs typeface="Gill Sans"/>
              </a:rPr>
            </a:br>
            <a:r>
              <a:rPr lang="en-US" b="1" dirty="0" smtClean="0">
                <a:latin typeface="Gill Sans"/>
                <a:cs typeface="Gill Sans"/>
              </a:rPr>
              <a:t>Illustrative Goals </a:t>
            </a:r>
            <a:r>
              <a:rPr lang="en-US" b="1" dirty="0">
                <a:latin typeface="Gill Sans"/>
                <a:cs typeface="Gill Sans"/>
              </a:rPr>
              <a:t>11-12</a:t>
            </a:r>
            <a:br>
              <a:rPr lang="en-US" b="1" dirty="0">
                <a:latin typeface="Gill Sans"/>
                <a:cs typeface="Gill Sans"/>
              </a:rPr>
            </a:br>
            <a:r>
              <a:rPr lang="en-US" sz="1200" b="1" dirty="0">
                <a:latin typeface="Gill Sans"/>
                <a:cs typeface="Gill Sans"/>
              </a:rPr>
              <a:t>1 Candidates for global minimum standards, including “zero” goals</a:t>
            </a:r>
            <a:br>
              <a:rPr lang="en-US" sz="1200" b="1" dirty="0">
                <a:latin typeface="Gill Sans"/>
                <a:cs typeface="Gill Sans"/>
              </a:rPr>
            </a:br>
            <a:r>
              <a:rPr lang="en-US" sz="1200" b="1" dirty="0">
                <a:latin typeface="Gill Sans"/>
                <a:cs typeface="Gill Sans"/>
              </a:rPr>
              <a:t>2 Indicators to be disaggregated</a:t>
            </a:r>
            <a:br>
              <a:rPr lang="en-US" sz="1200" b="1" dirty="0">
                <a:latin typeface="Gill Sans"/>
                <a:cs typeface="Gill Sans"/>
              </a:rPr>
            </a:br>
            <a:r>
              <a:rPr lang="en-US" sz="1200" b="1" dirty="0">
                <a:latin typeface="Gill Sans"/>
                <a:cs typeface="Gill Sans"/>
              </a:rPr>
              <a:t>3 Targets require further technical work to find appropriate indicators</a:t>
            </a:r>
            <a:endParaRPr lang="en-US" sz="1200" dirty="0"/>
          </a:p>
        </p:txBody>
      </p:sp>
      <p:sp>
        <p:nvSpPr>
          <p:cNvPr id="3" name="Text Placeholder 2"/>
          <p:cNvSpPr>
            <a:spLocks noGrp="1"/>
          </p:cNvSpPr>
          <p:nvPr>
            <p:ph type="body" idx="1"/>
          </p:nvPr>
        </p:nvSpPr>
        <p:spPr>
          <a:xfrm>
            <a:off x="457200" y="1517650"/>
            <a:ext cx="3565525" cy="639763"/>
          </a:xfrm>
        </p:spPr>
        <p:txBody>
          <a:bodyPr rtlCol="0">
            <a:normAutofit fontScale="92500" lnSpcReduction="10000"/>
          </a:bodyPr>
          <a:lstStyle/>
          <a:p>
            <a:pPr fontAlgn="auto">
              <a:spcAft>
                <a:spcPts val="0"/>
              </a:spcAft>
              <a:defRPr/>
            </a:pPr>
            <a:r>
              <a:rPr lang="en-US" dirty="0" smtClean="0">
                <a:latin typeface="Gill Sans"/>
                <a:cs typeface="Gill Sans"/>
              </a:rPr>
              <a:t>Ensure Stable and Peaceful Societies</a:t>
            </a:r>
            <a:endParaRPr lang="en-US" dirty="0">
              <a:latin typeface="Gill Sans"/>
              <a:cs typeface="Gill Sans"/>
            </a:endParaRPr>
          </a:p>
        </p:txBody>
      </p:sp>
      <p:sp>
        <p:nvSpPr>
          <p:cNvPr id="4" name="Content Placeholder 3"/>
          <p:cNvSpPr>
            <a:spLocks noGrp="1"/>
          </p:cNvSpPr>
          <p:nvPr>
            <p:ph sz="half" idx="2"/>
          </p:nvPr>
        </p:nvSpPr>
        <p:spPr>
          <a:xfrm>
            <a:off x="457200" y="2689225"/>
            <a:ext cx="3565525" cy="3436938"/>
          </a:xfrm>
        </p:spPr>
        <p:txBody>
          <a:bodyPr rtlCol="0">
            <a:normAutofit fontScale="85000" lnSpcReduction="20000"/>
          </a:bodyPr>
          <a:lstStyle/>
          <a:p>
            <a:pPr fontAlgn="auto">
              <a:spcAft>
                <a:spcPts val="0"/>
              </a:spcAft>
              <a:defRPr/>
            </a:pPr>
            <a:r>
              <a:rPr lang="en-US" dirty="0">
                <a:latin typeface="Gill Sans"/>
                <a:cs typeface="Gill Sans"/>
              </a:rPr>
              <a:t>Reduce violent deaths per 100,000 by x and eliminate all forms of violence against children</a:t>
            </a:r>
            <a:r>
              <a:rPr lang="en-US" baseline="30000" dirty="0">
                <a:latin typeface="Gill Sans"/>
                <a:cs typeface="Gill Sans"/>
              </a:rPr>
              <a:t>1,2,3</a:t>
            </a:r>
            <a:endParaRPr lang="en-US" dirty="0" smtClean="0">
              <a:latin typeface="Gill Sans"/>
              <a:cs typeface="Gill Sans"/>
            </a:endParaRPr>
          </a:p>
          <a:p>
            <a:pPr fontAlgn="auto">
              <a:spcAft>
                <a:spcPts val="0"/>
              </a:spcAft>
              <a:defRPr/>
            </a:pPr>
            <a:r>
              <a:rPr lang="en-US" dirty="0" smtClean="0">
                <a:latin typeface="Gill Sans"/>
                <a:cs typeface="Gill Sans"/>
              </a:rPr>
              <a:t>Ensure justice institutions are accessible, independent, well-resourced and respect due-process rights</a:t>
            </a:r>
            <a:r>
              <a:rPr lang="en-US" baseline="30000" dirty="0" smtClean="0">
                <a:latin typeface="Gill Sans"/>
                <a:cs typeface="Gill Sans"/>
              </a:rPr>
              <a:t>1,2,3</a:t>
            </a:r>
            <a:endParaRPr lang="en-US" dirty="0" smtClean="0">
              <a:latin typeface="Gill Sans"/>
              <a:cs typeface="Gill Sans"/>
            </a:endParaRPr>
          </a:p>
          <a:p>
            <a:pPr fontAlgn="auto">
              <a:spcAft>
                <a:spcPts val="0"/>
              </a:spcAft>
              <a:defRPr/>
            </a:pPr>
            <a:r>
              <a:rPr lang="en-US" dirty="0" smtClean="0">
                <a:latin typeface="Gill Sans"/>
                <a:cs typeface="Gill Sans"/>
              </a:rPr>
              <a:t>Stem the external stressors that lead to conflict, including those related to </a:t>
            </a:r>
            <a:r>
              <a:rPr lang="en-US" dirty="0" err="1" smtClean="0">
                <a:latin typeface="Gill Sans"/>
                <a:cs typeface="Gill Sans"/>
              </a:rPr>
              <a:t>organised</a:t>
            </a:r>
            <a:r>
              <a:rPr lang="en-US" dirty="0" smtClean="0">
                <a:latin typeface="Gill Sans"/>
                <a:cs typeface="Gill Sans"/>
              </a:rPr>
              <a:t> crime</a:t>
            </a:r>
            <a:r>
              <a:rPr lang="en-US" baseline="30000" dirty="0" smtClean="0">
                <a:latin typeface="Gill Sans"/>
                <a:cs typeface="Gill Sans"/>
              </a:rPr>
              <a:t>3</a:t>
            </a:r>
            <a:endParaRPr lang="en-US" dirty="0" smtClean="0">
              <a:latin typeface="Gill Sans"/>
              <a:cs typeface="Gill Sans"/>
            </a:endParaRPr>
          </a:p>
          <a:p>
            <a:pPr fontAlgn="auto">
              <a:spcAft>
                <a:spcPts val="0"/>
              </a:spcAft>
              <a:defRPr/>
            </a:pPr>
            <a:r>
              <a:rPr lang="en-US" dirty="0">
                <a:latin typeface="Gill Sans"/>
                <a:cs typeface="Gill Sans"/>
              </a:rPr>
              <a:t>Enhance the capacity, professionalism and accountability of the security forces, police and judiciary</a:t>
            </a:r>
            <a:r>
              <a:rPr lang="en-US" baseline="30000" dirty="0">
                <a:latin typeface="Gill Sans"/>
                <a:cs typeface="Gill Sans"/>
              </a:rPr>
              <a:t>3</a:t>
            </a:r>
            <a:endParaRPr lang="en-US" dirty="0" smtClean="0">
              <a:latin typeface="Gill Sans"/>
              <a:cs typeface="Gill Sans"/>
            </a:endParaRPr>
          </a:p>
          <a:p>
            <a:pPr fontAlgn="auto">
              <a:spcAft>
                <a:spcPts val="0"/>
              </a:spcAft>
              <a:defRPr/>
            </a:pPr>
            <a:endParaRPr lang="en-US" dirty="0">
              <a:latin typeface="Gill Sans"/>
              <a:cs typeface="Gill Sans"/>
            </a:endParaRPr>
          </a:p>
        </p:txBody>
      </p:sp>
      <p:sp>
        <p:nvSpPr>
          <p:cNvPr id="46084" name="Text Placeholder 4"/>
          <p:cNvSpPr>
            <a:spLocks noGrp="1"/>
          </p:cNvSpPr>
          <p:nvPr>
            <p:ph type="body" sz="quarter" idx="3"/>
          </p:nvPr>
        </p:nvSpPr>
        <p:spPr>
          <a:xfrm>
            <a:off x="4392613" y="1527175"/>
            <a:ext cx="3565525" cy="639763"/>
          </a:xfrm>
        </p:spPr>
        <p:txBody>
          <a:bodyPr/>
          <a:lstStyle/>
          <a:p>
            <a:r>
              <a:rPr lang="en-US" sz="1600" smtClean="0">
                <a:latin typeface="Gill Sans" pitchFamily="34" charset="0"/>
              </a:rPr>
              <a:t>Create a Global Enabling Environment and Catalyse Long-Term Finance</a:t>
            </a:r>
          </a:p>
        </p:txBody>
      </p:sp>
      <p:sp>
        <p:nvSpPr>
          <p:cNvPr id="6" name="Content Placeholder 5"/>
          <p:cNvSpPr>
            <a:spLocks noGrp="1"/>
          </p:cNvSpPr>
          <p:nvPr>
            <p:ph sz="quarter" idx="4"/>
          </p:nvPr>
        </p:nvSpPr>
        <p:spPr>
          <a:xfrm>
            <a:off x="4279900" y="2157413"/>
            <a:ext cx="3565525" cy="4394200"/>
          </a:xfrm>
        </p:spPr>
        <p:txBody>
          <a:bodyPr/>
          <a:lstStyle/>
          <a:p>
            <a:pPr>
              <a:lnSpc>
                <a:spcPct val="80000"/>
              </a:lnSpc>
            </a:pPr>
            <a:r>
              <a:rPr lang="en-US" sz="1100" smtClean="0">
                <a:latin typeface="Gill Sans" pitchFamily="34" charset="0"/>
              </a:rPr>
              <a:t>Support an open, fair and development-friendly trading system, substantially reducing trade-distorting measures, including agricultural subsidies, while improving market access of developing country products</a:t>
            </a:r>
            <a:r>
              <a:rPr lang="en-US" sz="1100" baseline="30000" smtClean="0">
                <a:latin typeface="Gill Sans" pitchFamily="34" charset="0"/>
              </a:rPr>
              <a:t>3</a:t>
            </a:r>
            <a:endParaRPr lang="en-US" sz="1100" smtClean="0">
              <a:latin typeface="Gill Sans" pitchFamily="34" charset="0"/>
            </a:endParaRPr>
          </a:p>
          <a:p>
            <a:pPr>
              <a:lnSpc>
                <a:spcPct val="80000"/>
              </a:lnSpc>
            </a:pPr>
            <a:r>
              <a:rPr lang="en-US" sz="1100" smtClean="0">
                <a:latin typeface="Gill Sans" pitchFamily="34" charset="0"/>
              </a:rPr>
              <a:t>Implement reforms to ensure stability of the global financial system and encourage stable, long-term private foreign investment</a:t>
            </a:r>
            <a:r>
              <a:rPr lang="en-US" sz="1100" baseline="30000" smtClean="0">
                <a:latin typeface="Gill Sans" pitchFamily="34" charset="0"/>
              </a:rPr>
              <a:t>3</a:t>
            </a:r>
            <a:endParaRPr lang="en-US" sz="1100" smtClean="0">
              <a:latin typeface="Gill Sans" pitchFamily="34" charset="0"/>
            </a:endParaRPr>
          </a:p>
          <a:p>
            <a:pPr>
              <a:lnSpc>
                <a:spcPct val="80000"/>
              </a:lnSpc>
            </a:pPr>
            <a:r>
              <a:rPr lang="en-US" sz="1100" smtClean="0">
                <a:latin typeface="Gill Sans" pitchFamily="34" charset="0"/>
              </a:rPr>
              <a:t>Hold the increase in global average temperature below 2⁰ C above pre-industrial levels, in line with international agreements </a:t>
            </a:r>
          </a:p>
          <a:p>
            <a:pPr>
              <a:lnSpc>
                <a:spcPct val="80000"/>
              </a:lnSpc>
            </a:pPr>
            <a:r>
              <a:rPr lang="en-US" sz="1100" smtClean="0">
                <a:latin typeface="Gill Sans" pitchFamily="34" charset="0"/>
              </a:rPr>
              <a:t>Developed countries that have not done so to make concrete efforts towards the target of 0.7% of gross national product (GNP) as official development assistance to developing countries and 0.15 to 0.20% of GNP of developed countries to least developed countries; other countries should move toward voluntary targets for complementary financial assistance</a:t>
            </a:r>
          </a:p>
          <a:p>
            <a:pPr>
              <a:lnSpc>
                <a:spcPct val="80000"/>
              </a:lnSpc>
            </a:pPr>
            <a:r>
              <a:rPr lang="en-US" sz="1100" smtClean="0">
                <a:latin typeface="Gill Sans" pitchFamily="34" charset="0"/>
              </a:rPr>
              <a:t>Reduce illicit flows and tax evasion and increase stolen-asset recovery by $x</a:t>
            </a:r>
            <a:r>
              <a:rPr lang="en-US" sz="1100" baseline="30000" smtClean="0">
                <a:latin typeface="Gill Sans" pitchFamily="34" charset="0"/>
              </a:rPr>
              <a:t>3</a:t>
            </a:r>
            <a:endParaRPr lang="en-US" sz="1100" smtClean="0">
              <a:latin typeface="Gill Sans" pitchFamily="34" charset="0"/>
            </a:endParaRPr>
          </a:p>
          <a:p>
            <a:pPr>
              <a:lnSpc>
                <a:spcPct val="80000"/>
              </a:lnSpc>
            </a:pPr>
            <a:r>
              <a:rPr lang="en-US" sz="1100" smtClean="0">
                <a:latin typeface="Gill Sans" pitchFamily="34" charset="0"/>
              </a:rPr>
              <a:t>Promote collaboration on and access to science, technology, innovation, and development data</a:t>
            </a:r>
            <a:r>
              <a:rPr lang="en-US" sz="1100" baseline="30000" smtClean="0">
                <a:latin typeface="Gill Sans" pitchFamily="34" charset="0"/>
              </a:rPr>
              <a:t>3</a:t>
            </a:r>
            <a:endParaRPr lang="en-US" sz="1100" smtClean="0">
              <a:latin typeface="Gill Sans" pitchFamily="34" charset="0"/>
            </a:endParaRPr>
          </a:p>
          <a:p>
            <a:pPr>
              <a:lnSpc>
                <a:spcPct val="80000"/>
              </a:lnSpc>
            </a:pPr>
            <a:endParaRPr lang="en-US" sz="500" smtClean="0">
              <a:latin typeface="Gill Sans" pitchFamily="34" charset="0"/>
            </a:endParaRPr>
          </a:p>
        </p:txBody>
      </p:sp>
      <p:pic>
        <p:nvPicPr>
          <p:cNvPr id="46086" name="Picture 6"/>
          <p:cNvPicPr>
            <a:picLocks noChangeAspect="1" noChangeArrowheads="1"/>
          </p:cNvPicPr>
          <p:nvPr/>
        </p:nvPicPr>
        <p:blipFill>
          <a:blip r:embed="rId2"/>
          <a:srcRect/>
          <a:stretch>
            <a:fillRect/>
          </a:stretch>
        </p:blipFill>
        <p:spPr bwMode="auto">
          <a:xfrm>
            <a:off x="6802438" y="433388"/>
            <a:ext cx="920750" cy="935037"/>
          </a:xfrm>
          <a:prstGeom prst="rect">
            <a:avLst/>
          </a:prstGeom>
          <a:noFill/>
          <a:ln w="9525">
            <a:noFill/>
            <a:miter lim="800000"/>
            <a:headEnd/>
            <a:tailEnd/>
          </a:ln>
        </p:spPr>
      </p:pic>
      <p:pic>
        <p:nvPicPr>
          <p:cNvPr id="46087" name="Picture 7"/>
          <p:cNvPicPr>
            <a:picLocks noChangeAspect="1" noChangeArrowheads="1"/>
          </p:cNvPicPr>
          <p:nvPr/>
        </p:nvPicPr>
        <p:blipFill>
          <a:blip r:embed="rId3"/>
          <a:srcRect/>
          <a:stretch>
            <a:fillRect/>
          </a:stretch>
        </p:blipFill>
        <p:spPr bwMode="auto">
          <a:xfrm>
            <a:off x="641350" y="433388"/>
            <a:ext cx="920750"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163513"/>
            <a:ext cx="6508750" cy="874712"/>
          </a:xfrm>
        </p:spPr>
        <p:txBody>
          <a:bodyPr/>
          <a:lstStyle/>
          <a:p>
            <a:r>
              <a:rPr lang="en-US" b="1" smtClean="0">
                <a:latin typeface="Calibri" pitchFamily="34" charset="0"/>
              </a:rPr>
              <a:t>Consultations</a:t>
            </a:r>
            <a:endParaRPr lang="en-US" smtClean="0">
              <a:latin typeface="Calibri" pitchFamily="34" charset="0"/>
            </a:endParaRPr>
          </a:p>
        </p:txBody>
      </p:sp>
      <p:sp>
        <p:nvSpPr>
          <p:cNvPr id="3" name="Content Placeholder 2"/>
          <p:cNvSpPr>
            <a:spLocks noGrp="1"/>
          </p:cNvSpPr>
          <p:nvPr>
            <p:ph idx="4294967295"/>
          </p:nvPr>
        </p:nvSpPr>
        <p:spPr>
          <a:xfrm>
            <a:off x="0" y="1038225"/>
            <a:ext cx="8424863" cy="5411788"/>
          </a:xfrm>
        </p:spPr>
        <p:txBody>
          <a:bodyPr rtlCol="0">
            <a:normAutofit fontScale="40000" lnSpcReduction="20000"/>
          </a:bodyPr>
          <a:lstStyle/>
          <a:p>
            <a:pPr fontAlgn="auto">
              <a:spcAft>
                <a:spcPts val="0"/>
              </a:spcAft>
              <a:defRPr/>
            </a:pPr>
            <a:endParaRPr lang="en-US" dirty="0">
              <a:latin typeface="Gill Sans"/>
              <a:cs typeface="Gill Sans"/>
            </a:endParaRPr>
          </a:p>
          <a:p>
            <a:pPr fontAlgn="auto">
              <a:spcAft>
                <a:spcPts val="0"/>
              </a:spcAft>
              <a:buFont typeface="Wingdings 2" pitchFamily="18" charset="2"/>
              <a:buNone/>
              <a:defRPr/>
            </a:pPr>
            <a:r>
              <a:rPr lang="en-US" sz="8000" dirty="0" smtClean="0">
                <a:latin typeface="Calibri" pitchFamily="34" charset="0"/>
                <a:cs typeface="Gill Sans"/>
              </a:rPr>
              <a:t>The Panel consulted </a:t>
            </a:r>
            <a:r>
              <a:rPr lang="en-US" sz="8000" dirty="0">
                <a:latin typeface="Calibri" pitchFamily="34" charset="0"/>
                <a:cs typeface="Gill Sans"/>
              </a:rPr>
              <a:t>thousands of </a:t>
            </a:r>
            <a:r>
              <a:rPr lang="en-US" sz="8000" dirty="0" smtClean="0">
                <a:latin typeface="Calibri" pitchFamily="34" charset="0"/>
                <a:cs typeface="Gill Sans"/>
              </a:rPr>
              <a:t>people around </a:t>
            </a:r>
            <a:r>
              <a:rPr lang="en-US" sz="8000" dirty="0">
                <a:latin typeface="Calibri" pitchFamily="34" charset="0"/>
                <a:cs typeface="Gill Sans"/>
              </a:rPr>
              <a:t>the world and </a:t>
            </a:r>
            <a:r>
              <a:rPr lang="en-US" sz="8000" dirty="0" smtClean="0">
                <a:latin typeface="Calibri" pitchFamily="34" charset="0"/>
                <a:cs typeface="Gill Sans"/>
              </a:rPr>
              <a:t>all </a:t>
            </a:r>
            <a:r>
              <a:rPr lang="en-US" sz="8000" dirty="0">
                <a:latin typeface="Calibri" pitchFamily="34" charset="0"/>
                <a:cs typeface="Gill Sans"/>
              </a:rPr>
              <a:t>walks of </a:t>
            </a:r>
            <a:r>
              <a:rPr lang="en-US" sz="8000" dirty="0" smtClean="0">
                <a:latin typeface="Calibri" pitchFamily="34" charset="0"/>
                <a:cs typeface="Gill Sans"/>
              </a:rPr>
              <a:t>life:</a:t>
            </a:r>
          </a:p>
          <a:p>
            <a:pPr fontAlgn="auto">
              <a:spcAft>
                <a:spcPts val="0"/>
              </a:spcAft>
              <a:buFont typeface="Wingdings 2" pitchFamily="18" charset="2"/>
              <a:buNone/>
              <a:defRPr/>
            </a:pPr>
            <a:endParaRPr lang="en-US" sz="8000" dirty="0" smtClean="0">
              <a:latin typeface="Calibri" pitchFamily="34" charset="0"/>
              <a:cs typeface="Gill Sans"/>
            </a:endParaRPr>
          </a:p>
          <a:p>
            <a:pPr lvl="2" fontAlgn="auto">
              <a:spcAft>
                <a:spcPts val="0"/>
              </a:spcAft>
              <a:defRPr/>
            </a:pPr>
            <a:r>
              <a:rPr lang="en-US" sz="6700" b="1" dirty="0" smtClean="0">
                <a:latin typeface="Calibri" pitchFamily="34" charset="0"/>
                <a:cs typeface="Gill Sans"/>
              </a:rPr>
              <a:t>5000</a:t>
            </a:r>
            <a:r>
              <a:rPr lang="en-US" sz="6700" dirty="0" smtClean="0">
                <a:latin typeface="Calibri" pitchFamily="34" charset="0"/>
                <a:cs typeface="Gill Sans"/>
              </a:rPr>
              <a:t> </a:t>
            </a:r>
            <a:r>
              <a:rPr lang="en-US" sz="6700" dirty="0">
                <a:latin typeface="Calibri" pitchFamily="34" charset="0"/>
                <a:cs typeface="Gill Sans"/>
              </a:rPr>
              <a:t>civil society organizations </a:t>
            </a:r>
            <a:r>
              <a:rPr lang="en-US" sz="6700" dirty="0" smtClean="0">
                <a:latin typeface="Calibri" pitchFamily="34" charset="0"/>
                <a:cs typeface="Gill Sans"/>
              </a:rPr>
              <a:t>in120 </a:t>
            </a:r>
            <a:r>
              <a:rPr lang="en-US" sz="6700" dirty="0">
                <a:latin typeface="Calibri" pitchFamily="34" charset="0"/>
                <a:cs typeface="Gill Sans"/>
              </a:rPr>
              <a:t>countries </a:t>
            </a:r>
            <a:r>
              <a:rPr lang="en-US" sz="6700" dirty="0" smtClean="0">
                <a:latin typeface="Calibri" pitchFamily="34" charset="0"/>
                <a:cs typeface="Gill Sans"/>
              </a:rPr>
              <a:t>in every </a:t>
            </a:r>
            <a:r>
              <a:rPr lang="en-US" sz="6700" dirty="0">
                <a:latin typeface="Calibri" pitchFamily="34" charset="0"/>
                <a:cs typeface="Gill Sans"/>
              </a:rPr>
              <a:t>region </a:t>
            </a:r>
          </a:p>
          <a:p>
            <a:pPr lvl="2" fontAlgn="auto">
              <a:spcAft>
                <a:spcPts val="0"/>
              </a:spcAft>
              <a:defRPr/>
            </a:pPr>
            <a:r>
              <a:rPr lang="en-US" sz="6700" b="1" dirty="0">
                <a:latin typeface="Calibri" pitchFamily="34" charset="0"/>
                <a:cs typeface="Gill Sans"/>
              </a:rPr>
              <a:t>250</a:t>
            </a:r>
            <a:r>
              <a:rPr lang="en-US" sz="6700" dirty="0">
                <a:latin typeface="Calibri" pitchFamily="34" charset="0"/>
                <a:cs typeface="Gill Sans"/>
              </a:rPr>
              <a:t> companies in 30 countries, with annual revenues exceeding $8 trillion</a:t>
            </a:r>
          </a:p>
          <a:p>
            <a:pPr lvl="2" fontAlgn="auto">
              <a:spcAft>
                <a:spcPts val="0"/>
              </a:spcAft>
              <a:defRPr/>
            </a:pPr>
            <a:r>
              <a:rPr lang="en-US" sz="6700" dirty="0" smtClean="0">
                <a:latin typeface="Calibri" pitchFamily="34" charset="0"/>
                <a:cs typeface="Gill Sans"/>
              </a:rPr>
              <a:t>Thematic</a:t>
            </a:r>
            <a:r>
              <a:rPr lang="en-US" sz="6700" dirty="0">
                <a:latin typeface="Calibri" pitchFamily="34" charset="0"/>
                <a:cs typeface="Gill Sans"/>
              </a:rPr>
              <a:t>, regional, and country consultations all over the </a:t>
            </a:r>
            <a:r>
              <a:rPr lang="en-US" sz="6700" dirty="0" smtClean="0">
                <a:latin typeface="Calibri" pitchFamily="34" charset="0"/>
                <a:cs typeface="Gill Sans"/>
              </a:rPr>
              <a:t>world</a:t>
            </a:r>
          </a:p>
          <a:p>
            <a:pPr lvl="2" fontAlgn="auto">
              <a:spcAft>
                <a:spcPts val="0"/>
              </a:spcAft>
              <a:defRPr/>
            </a:pPr>
            <a:r>
              <a:rPr lang="en-US" sz="6700" dirty="0" smtClean="0">
                <a:latin typeface="Calibri" pitchFamily="34" charset="0"/>
                <a:cs typeface="Gill Sans"/>
              </a:rPr>
              <a:t>Survey results from over half a million individuals on priorities</a:t>
            </a:r>
          </a:p>
          <a:p>
            <a:pPr lvl="2" fontAlgn="auto">
              <a:spcAft>
                <a:spcPts val="0"/>
              </a:spcAft>
              <a:defRPr/>
            </a:pPr>
            <a:endParaRPr lang="en-US" sz="8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0" y="511175"/>
            <a:ext cx="8229600" cy="1119188"/>
          </a:xfrm>
        </p:spPr>
        <p:txBody>
          <a:bodyPr/>
          <a:lstStyle/>
          <a:p>
            <a:r>
              <a:rPr lang="en-US" sz="3200" b="1" smtClean="0">
                <a:latin typeface="Calibri" pitchFamily="34" charset="0"/>
              </a:rPr>
              <a:t>A Vision for the post-2015 development agenda</a:t>
            </a:r>
            <a:r>
              <a:rPr lang="en-US" sz="3200" b="1" smtClean="0">
                <a:latin typeface="Gill Sans" pitchFamily="34" charset="0"/>
              </a:rPr>
              <a:t/>
            </a:r>
            <a:br>
              <a:rPr lang="en-US" sz="3200" b="1" smtClean="0">
                <a:latin typeface="Gill Sans" pitchFamily="34" charset="0"/>
              </a:rPr>
            </a:br>
            <a:endParaRPr lang="en-US" sz="3200" b="1" smtClean="0"/>
          </a:p>
        </p:txBody>
      </p:sp>
      <p:sp>
        <p:nvSpPr>
          <p:cNvPr id="25602" name="Content Placeholder 2"/>
          <p:cNvSpPr>
            <a:spLocks noGrp="1"/>
          </p:cNvSpPr>
          <p:nvPr>
            <p:ph idx="4294967295"/>
          </p:nvPr>
        </p:nvSpPr>
        <p:spPr>
          <a:xfrm>
            <a:off x="0" y="1466850"/>
            <a:ext cx="8529638" cy="5389563"/>
          </a:xfrm>
        </p:spPr>
        <p:txBody>
          <a:bodyPr/>
          <a:lstStyle/>
          <a:p>
            <a:r>
              <a:rPr lang="en-US" smtClean="0">
                <a:latin typeface="Calibri" pitchFamily="34" charset="0"/>
              </a:rPr>
              <a:t>“Our vision and our responsibility are to </a:t>
            </a:r>
            <a:r>
              <a:rPr lang="en-US" b="1" smtClean="0">
                <a:latin typeface="Calibri" pitchFamily="34" charset="0"/>
              </a:rPr>
              <a:t>end extreme poverty</a:t>
            </a:r>
            <a:r>
              <a:rPr lang="en-US" smtClean="0">
                <a:latin typeface="Calibri" pitchFamily="34" charset="0"/>
              </a:rPr>
              <a:t> in all its forms in the context of </a:t>
            </a:r>
            <a:r>
              <a:rPr lang="en-US" b="1" smtClean="0">
                <a:latin typeface="Calibri" pitchFamily="34" charset="0"/>
              </a:rPr>
              <a:t>sustainable development </a:t>
            </a:r>
            <a:r>
              <a:rPr lang="en-US" smtClean="0">
                <a:latin typeface="Calibri" pitchFamily="34" charset="0"/>
              </a:rPr>
              <a:t>and to have in place the building blocks of </a:t>
            </a:r>
            <a:r>
              <a:rPr lang="en-US" b="1" smtClean="0">
                <a:latin typeface="Calibri" pitchFamily="34" charset="0"/>
              </a:rPr>
              <a:t>sustained prosperity </a:t>
            </a:r>
            <a:r>
              <a:rPr lang="en-US" smtClean="0">
                <a:latin typeface="Calibri" pitchFamily="34" charset="0"/>
              </a:rPr>
              <a:t>for all.”</a:t>
            </a:r>
          </a:p>
          <a:p>
            <a:r>
              <a:rPr lang="en-US" smtClean="0">
                <a:latin typeface="Calibri" pitchFamily="34" charset="0"/>
              </a:rPr>
              <a:t>Finish the job that the MDGs started and keep the promises made</a:t>
            </a:r>
          </a:p>
          <a:p>
            <a:r>
              <a:rPr lang="en-US" smtClean="0">
                <a:latin typeface="Calibri" pitchFamily="34" charset="0"/>
              </a:rPr>
              <a:t>Address economic growth, social equality and environmental sustainability together</a:t>
            </a:r>
          </a:p>
          <a:p>
            <a:r>
              <a:rPr lang="en-US" smtClean="0">
                <a:latin typeface="Calibri" pitchFamily="34" charset="0"/>
              </a:rPr>
              <a:t>Envision a new global partnership that enables a transformative people-centered, planet-sensitive development agenda</a:t>
            </a:r>
          </a:p>
          <a:p>
            <a:r>
              <a:rPr lang="en-US" smtClean="0">
                <a:latin typeface="Calibri" pitchFamily="34" charset="0"/>
              </a:rPr>
              <a:t>Adopt principles of equity, sustainability, solidarity, respect for humanity and shared responsibilities in accordance with respective capabilities</a:t>
            </a:r>
          </a:p>
          <a:p>
            <a:endParaRPr lang="en-US" b="1"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330200"/>
            <a:ext cx="8056563" cy="1143000"/>
          </a:xfrm>
        </p:spPr>
        <p:txBody>
          <a:bodyPr/>
          <a:lstStyle/>
          <a:p>
            <a:r>
              <a:rPr lang="en-US" b="1" smtClean="0">
                <a:latin typeface="Calibri" pitchFamily="34" charset="0"/>
              </a:rPr>
              <a:t>A Framework for the post-2015 Development Agenda</a:t>
            </a:r>
            <a:endParaRPr lang="en-US" smtClean="0">
              <a:latin typeface="Calibri" pitchFamily="34" charset="0"/>
            </a:endParaRPr>
          </a:p>
        </p:txBody>
      </p:sp>
      <p:sp>
        <p:nvSpPr>
          <p:cNvPr id="26626" name="Content Placeholder 2"/>
          <p:cNvSpPr>
            <a:spLocks noGrp="1"/>
          </p:cNvSpPr>
          <p:nvPr>
            <p:ph idx="4294967295"/>
          </p:nvPr>
        </p:nvSpPr>
        <p:spPr>
          <a:xfrm>
            <a:off x="0" y="1806575"/>
            <a:ext cx="8516938" cy="4857750"/>
          </a:xfrm>
        </p:spPr>
        <p:txBody>
          <a:bodyPr/>
          <a:lstStyle/>
          <a:p>
            <a:pPr lvl="2"/>
            <a:r>
              <a:rPr lang="en-US" sz="2400" smtClean="0">
                <a:latin typeface="Calibri" pitchFamily="34" charset="0"/>
              </a:rPr>
              <a:t>Pursue a </a:t>
            </a:r>
            <a:r>
              <a:rPr lang="en-US" sz="2400" b="1" smtClean="0">
                <a:latin typeface="Calibri" pitchFamily="34" charset="0"/>
              </a:rPr>
              <a:t>universal agenda, </a:t>
            </a:r>
            <a:r>
              <a:rPr lang="en-US" sz="2400" smtClean="0">
                <a:latin typeface="Calibri" pitchFamily="34" charset="0"/>
              </a:rPr>
              <a:t>relevant to all countries, actionable by all countries</a:t>
            </a:r>
            <a:r>
              <a:rPr lang="en-US" sz="2400" b="1" smtClean="0">
                <a:latin typeface="Calibri" pitchFamily="34" charset="0"/>
              </a:rPr>
              <a:t> </a:t>
            </a:r>
          </a:p>
          <a:p>
            <a:pPr lvl="2"/>
            <a:r>
              <a:rPr lang="en-US" sz="2400" smtClean="0">
                <a:latin typeface="Calibri" pitchFamily="34" charset="0"/>
              </a:rPr>
              <a:t>Link </a:t>
            </a:r>
            <a:r>
              <a:rPr lang="en-US" sz="2400" b="1" smtClean="0">
                <a:latin typeface="Calibri" pitchFamily="34" charset="0"/>
              </a:rPr>
              <a:t>sustainable development and poverty </a:t>
            </a:r>
            <a:r>
              <a:rPr lang="en-US" sz="2400" smtClean="0">
                <a:latin typeface="Calibri" pitchFamily="34" charset="0"/>
              </a:rPr>
              <a:t>into a </a:t>
            </a:r>
            <a:r>
              <a:rPr lang="en-US" sz="2400" b="1" smtClean="0">
                <a:latin typeface="Calibri" pitchFamily="34" charset="0"/>
              </a:rPr>
              <a:t>single agenda</a:t>
            </a:r>
          </a:p>
          <a:p>
            <a:pPr lvl="2"/>
            <a:r>
              <a:rPr lang="en-US" sz="2400" smtClean="0">
                <a:latin typeface="Calibri" pitchFamily="34" charset="0"/>
              </a:rPr>
              <a:t>Build on the foundations of </a:t>
            </a:r>
            <a:r>
              <a:rPr lang="en-US" sz="2400" b="1" smtClean="0">
                <a:latin typeface="Calibri" pitchFamily="34" charset="0"/>
              </a:rPr>
              <a:t>peace, good governance, </a:t>
            </a:r>
            <a:r>
              <a:rPr lang="en-US" sz="2400" smtClean="0">
                <a:latin typeface="Calibri" pitchFamily="34" charset="0"/>
              </a:rPr>
              <a:t>and</a:t>
            </a:r>
            <a:r>
              <a:rPr lang="en-US" sz="2400" b="1" smtClean="0">
                <a:latin typeface="Calibri" pitchFamily="34" charset="0"/>
              </a:rPr>
              <a:t> growth and transformation of economies</a:t>
            </a:r>
            <a:endParaRPr lang="en-US" sz="2400" smtClean="0">
              <a:latin typeface="Calibri" pitchFamily="34" charset="0"/>
            </a:endParaRPr>
          </a:p>
          <a:p>
            <a:pPr lvl="2"/>
            <a:r>
              <a:rPr lang="en-US" sz="2400" smtClean="0">
                <a:latin typeface="Calibri" pitchFamily="34" charset="0"/>
              </a:rPr>
              <a:t>Kindle a new spirit of </a:t>
            </a:r>
            <a:r>
              <a:rPr lang="en-US" sz="2400" b="1" smtClean="0">
                <a:latin typeface="Calibri" pitchFamily="34" charset="0"/>
              </a:rPr>
              <a:t>solidarity, mutual respect and mutual benefit, </a:t>
            </a:r>
            <a:r>
              <a:rPr lang="en-US" sz="2400" smtClean="0">
                <a:latin typeface="Calibri" pitchFamily="34" charset="0"/>
              </a:rPr>
              <a:t>that goes beyond aid and beyond governments to include multilateral institutions, local authorities, business, civil society organizations, indigenous and local communities, people living in poverty, women, young people, philanthropists, scientists and other academics</a:t>
            </a:r>
            <a:endParaRPr lang="en-US" sz="2400" b="1" smtClean="0">
              <a:latin typeface="Calibri" pitchFamily="34" charset="0"/>
            </a:endParaRPr>
          </a:p>
          <a:p>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111125" y="271463"/>
            <a:ext cx="7472363" cy="760412"/>
          </a:xfrm>
        </p:spPr>
        <p:txBody>
          <a:bodyPr/>
          <a:lstStyle/>
          <a:p>
            <a:r>
              <a:rPr lang="en-US" b="1" smtClean="0">
                <a:latin typeface="Calibri" pitchFamily="34" charset="0"/>
              </a:rPr>
              <a:t>A Changing World</a:t>
            </a:r>
          </a:p>
        </p:txBody>
      </p:sp>
      <p:sp>
        <p:nvSpPr>
          <p:cNvPr id="27650" name="Content Placeholder 3"/>
          <p:cNvSpPr>
            <a:spLocks noGrp="1"/>
          </p:cNvSpPr>
          <p:nvPr>
            <p:ph idx="4294967295"/>
          </p:nvPr>
        </p:nvSpPr>
        <p:spPr>
          <a:xfrm>
            <a:off x="0" y="1408113"/>
            <a:ext cx="8516938" cy="5084762"/>
          </a:xfrm>
        </p:spPr>
        <p:txBody>
          <a:bodyPr/>
          <a:lstStyle/>
          <a:p>
            <a:r>
              <a:rPr lang="en-US" smtClean="0">
                <a:latin typeface="Calibri" pitchFamily="34" charset="0"/>
              </a:rPr>
              <a:t>Plan for a planet with 8 billion by 2030 and 9 billion by 2050—more urban, more middle class, older, more connected, more interdependent, more vulnerable, more constrained in its resources</a:t>
            </a:r>
          </a:p>
          <a:p>
            <a:r>
              <a:rPr lang="en-US" smtClean="0">
                <a:latin typeface="Calibri" pitchFamily="34" charset="0"/>
              </a:rPr>
              <a:t>Half the world’s poor live in conflict-affected countries that need capable and responsive institutions</a:t>
            </a:r>
          </a:p>
          <a:p>
            <a:r>
              <a:rPr lang="en-US" smtClean="0">
                <a:latin typeface="Calibri" pitchFamily="34" charset="0"/>
              </a:rPr>
              <a:t>Natural disasters have cost $2.5 trillion since 2000 and environmental assets of the poor are under threat</a:t>
            </a:r>
          </a:p>
          <a:p>
            <a:r>
              <a:rPr lang="en-US" smtClean="0">
                <a:latin typeface="Calibri" pitchFamily="34" charset="0"/>
              </a:rPr>
              <a:t>Carbon emissions must be reduced below today’s voluntary pledges or else we are on a path to at least a 4-degree Celsius rise in temperatures </a:t>
            </a:r>
          </a:p>
          <a:p>
            <a:r>
              <a:rPr lang="en-US" smtClean="0">
                <a:latin typeface="Calibri" pitchFamily="34" charset="0"/>
              </a:rPr>
              <a:t>Economic growth, technological development and scaling up proven solutions offer huge opportunities for sustainable development</a:t>
            </a:r>
          </a:p>
          <a:p>
            <a:r>
              <a:rPr lang="en-US" b="1" smtClean="0">
                <a:latin typeface="Calibri" pitchFamily="34" charset="0"/>
              </a:rPr>
              <a:t>Business-as-usual is not an option</a:t>
            </a:r>
          </a:p>
          <a:p>
            <a:endParaRPr lang="en-US" sz="2800" smtClean="0">
              <a:latin typeface="Gill San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0" y="263525"/>
            <a:ext cx="7864475" cy="1503363"/>
          </a:xfrm>
        </p:spPr>
        <p:txBody>
          <a:bodyPr/>
          <a:lstStyle/>
          <a:p>
            <a:r>
              <a:rPr lang="en-US" sz="3200" b="1" smtClean="0">
                <a:latin typeface="Calibri" pitchFamily="34" charset="0"/>
              </a:rPr>
              <a:t>5 Priority Transformative Shifts to Drive the post-2015 Development Agenda</a:t>
            </a:r>
            <a:r>
              <a:rPr lang="en-US" b="1" smtClean="0">
                <a:latin typeface="Calibri" pitchFamily="34" charset="0"/>
              </a:rPr>
              <a:t/>
            </a:r>
            <a:br>
              <a:rPr lang="en-US" b="1" smtClean="0">
                <a:latin typeface="Calibri" pitchFamily="34" charset="0"/>
              </a:rPr>
            </a:br>
            <a:endParaRPr lang="en-US" b="1" smtClean="0">
              <a:latin typeface="Calibri" pitchFamily="34" charset="0"/>
            </a:endParaRPr>
          </a:p>
        </p:txBody>
      </p:sp>
      <p:sp>
        <p:nvSpPr>
          <p:cNvPr id="28674" name="Content Placeholder 2"/>
          <p:cNvSpPr>
            <a:spLocks noGrp="1"/>
          </p:cNvSpPr>
          <p:nvPr>
            <p:ph idx="4294967295"/>
          </p:nvPr>
        </p:nvSpPr>
        <p:spPr>
          <a:xfrm>
            <a:off x="0" y="1766888"/>
            <a:ext cx="8516938" cy="4759325"/>
          </a:xfrm>
        </p:spPr>
        <p:txBody>
          <a:bodyPr/>
          <a:lstStyle/>
          <a:p>
            <a:pPr marL="742950" lvl="1" indent="-514350">
              <a:buFont typeface="Gill Sans MT"/>
              <a:buAutoNum type="arabicPeriod"/>
            </a:pPr>
            <a:r>
              <a:rPr lang="en-US" sz="2800" smtClean="0">
                <a:latin typeface="Calibri" pitchFamily="34" charset="0"/>
              </a:rPr>
              <a:t>Leave No One Behind</a:t>
            </a:r>
          </a:p>
          <a:p>
            <a:pPr marL="742950" lvl="1" indent="-514350">
              <a:buFont typeface="Gill Sans MT"/>
              <a:buAutoNum type="arabicPeriod"/>
            </a:pPr>
            <a:r>
              <a:rPr lang="en-US" sz="2800" smtClean="0">
                <a:latin typeface="Calibri" pitchFamily="34" charset="0"/>
              </a:rPr>
              <a:t>Put Sustainable Development at the Core</a:t>
            </a:r>
          </a:p>
          <a:p>
            <a:pPr marL="742950" lvl="1" indent="-514350">
              <a:buFont typeface="Gill Sans MT"/>
              <a:buAutoNum type="arabicPeriod"/>
            </a:pPr>
            <a:r>
              <a:rPr lang="en-US" sz="2800" smtClean="0">
                <a:latin typeface="Calibri" pitchFamily="34" charset="0"/>
              </a:rPr>
              <a:t>Transform Economies for Jobs and Inclusive Growth</a:t>
            </a:r>
          </a:p>
          <a:p>
            <a:pPr marL="742950" lvl="1" indent="-514350">
              <a:buFont typeface="Gill Sans MT"/>
              <a:buAutoNum type="arabicPeriod"/>
            </a:pPr>
            <a:r>
              <a:rPr lang="en-US" sz="2800" smtClean="0">
                <a:latin typeface="Calibri" pitchFamily="34" charset="0"/>
              </a:rPr>
              <a:t>Build Peace and Effective, Open and Accountable Public Institutions </a:t>
            </a:r>
          </a:p>
          <a:p>
            <a:pPr marL="742950" lvl="1" indent="-514350">
              <a:buFont typeface="Gill Sans MT"/>
              <a:buAutoNum type="arabicPeriod"/>
            </a:pPr>
            <a:r>
              <a:rPr lang="en-US" sz="2800" smtClean="0">
                <a:latin typeface="Calibri" pitchFamily="34" charset="0"/>
              </a:rPr>
              <a:t>Forge a New Global Partnership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69888" y="234950"/>
            <a:ext cx="6507162" cy="1143000"/>
          </a:xfrm>
        </p:spPr>
        <p:txBody>
          <a:bodyPr/>
          <a:lstStyle/>
          <a:p>
            <a:r>
              <a:rPr lang="en-US" b="1" smtClean="0">
                <a:latin typeface="Calibri" pitchFamily="34" charset="0"/>
              </a:rPr>
              <a:t>1. Leave No One Behind</a:t>
            </a:r>
          </a:p>
        </p:txBody>
      </p:sp>
      <p:sp>
        <p:nvSpPr>
          <p:cNvPr id="29698" name="Content Placeholder 2"/>
          <p:cNvSpPr>
            <a:spLocks noGrp="1"/>
          </p:cNvSpPr>
          <p:nvPr>
            <p:ph idx="1"/>
          </p:nvPr>
        </p:nvSpPr>
        <p:spPr>
          <a:xfrm>
            <a:off x="457200" y="1533525"/>
            <a:ext cx="6508750" cy="4592638"/>
          </a:xfrm>
        </p:spPr>
        <p:txBody>
          <a:bodyPr/>
          <a:lstStyle/>
          <a:p>
            <a:r>
              <a:rPr lang="en-US" sz="2400" smtClean="0">
                <a:latin typeface="Calibri" pitchFamily="34" charset="0"/>
              </a:rPr>
              <a:t>This is an agenda to reach</a:t>
            </a:r>
            <a:r>
              <a:rPr lang="en-US" sz="2400" b="1" smtClean="0">
                <a:latin typeface="Calibri" pitchFamily="34" charset="0"/>
              </a:rPr>
              <a:t> everyone</a:t>
            </a:r>
            <a:r>
              <a:rPr lang="en-US" sz="2400" smtClean="0">
                <a:latin typeface="Calibri" pitchFamily="34" charset="0"/>
              </a:rPr>
              <a:t> and a radical commitment to equality and non-discrimination</a:t>
            </a:r>
          </a:p>
          <a:p>
            <a:r>
              <a:rPr lang="en-US" sz="2400" smtClean="0">
                <a:latin typeface="Calibri" pitchFamily="34" charset="0"/>
              </a:rPr>
              <a:t>Places </a:t>
            </a:r>
            <a:r>
              <a:rPr lang="en-US" sz="2400" b="1" smtClean="0">
                <a:latin typeface="Calibri" pitchFamily="34" charset="0"/>
              </a:rPr>
              <a:t>equality of opportunity </a:t>
            </a:r>
            <a:r>
              <a:rPr lang="en-US" sz="2400" smtClean="0">
                <a:latin typeface="Calibri" pitchFamily="34" charset="0"/>
              </a:rPr>
              <a:t>at the heart of post-2015 by hardwiring equality into goals: indicators should be disaggregated and tracked with respect to income (especially for the bottom 20%), gender, location, age, people living with disabilities, and relevant social group </a:t>
            </a:r>
          </a:p>
          <a:p>
            <a:r>
              <a:rPr lang="en-US" sz="2400" smtClean="0">
                <a:latin typeface="Calibri" pitchFamily="34" charset="0"/>
              </a:rPr>
              <a:t>The Panel recommends that </a:t>
            </a:r>
            <a:r>
              <a:rPr lang="en-US" sz="2400" b="1" smtClean="0">
                <a:latin typeface="Calibri" pitchFamily="34" charset="0"/>
              </a:rPr>
              <a:t>targets will only be considered ‘achieved’ if they are met for all relevant income and social groups</a:t>
            </a:r>
            <a:endParaRPr lang="en-US" sz="2400" smtClean="0">
              <a:latin typeface="Calibri" pitchFamily="34" charset="0"/>
            </a:endParaRPr>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55588" y="342900"/>
            <a:ext cx="6508750" cy="1143000"/>
          </a:xfrm>
        </p:spPr>
        <p:txBody>
          <a:bodyPr/>
          <a:lstStyle/>
          <a:p>
            <a:pPr marL="342900" indent="-342900" defTabSz="457200"/>
            <a:r>
              <a:rPr lang="en-US" b="1" smtClean="0">
                <a:solidFill>
                  <a:srgbClr val="1F497D"/>
                </a:solidFill>
                <a:latin typeface="Calibri" pitchFamily="34" charset="0"/>
              </a:rPr>
              <a:t>2. Put Sustainable Development at the Core</a:t>
            </a:r>
          </a:p>
        </p:txBody>
      </p:sp>
      <p:sp>
        <p:nvSpPr>
          <p:cNvPr id="30722" name="Content Placeholder 2"/>
          <p:cNvSpPr>
            <a:spLocks noGrp="1"/>
          </p:cNvSpPr>
          <p:nvPr>
            <p:ph idx="1"/>
          </p:nvPr>
        </p:nvSpPr>
        <p:spPr>
          <a:xfrm>
            <a:off x="457200" y="1660525"/>
            <a:ext cx="6508750" cy="4465638"/>
          </a:xfrm>
        </p:spPr>
        <p:txBody>
          <a:bodyPr/>
          <a:lstStyle/>
          <a:p>
            <a:r>
              <a:rPr lang="en-US" sz="2400" smtClean="0">
                <a:latin typeface="Calibri" pitchFamily="34" charset="0"/>
              </a:rPr>
              <a:t>Achieve patterns of </a:t>
            </a:r>
            <a:r>
              <a:rPr lang="en-US" sz="2400" b="1" smtClean="0">
                <a:latin typeface="Calibri" pitchFamily="34" charset="0"/>
              </a:rPr>
              <a:t>consumption and production </a:t>
            </a:r>
            <a:r>
              <a:rPr lang="en-US" sz="2400" smtClean="0">
                <a:latin typeface="Calibri" pitchFamily="34" charset="0"/>
              </a:rPr>
              <a:t>that can sustain global prosperity</a:t>
            </a:r>
          </a:p>
          <a:p>
            <a:r>
              <a:rPr lang="en-US" sz="2400" smtClean="0">
                <a:latin typeface="Calibri" pitchFamily="34" charset="0"/>
              </a:rPr>
              <a:t> Slow the alarming </a:t>
            </a:r>
            <a:r>
              <a:rPr lang="en-US" sz="2400" b="1" smtClean="0">
                <a:latin typeface="Calibri" pitchFamily="34" charset="0"/>
              </a:rPr>
              <a:t>pace of climate change and environmental degradation</a:t>
            </a:r>
            <a:r>
              <a:rPr lang="en-US" sz="2400" smtClean="0">
                <a:latin typeface="Calibri" pitchFamily="34" charset="0"/>
              </a:rPr>
              <a:t>, which pose unprecedented threats to humanity</a:t>
            </a:r>
          </a:p>
          <a:p>
            <a:r>
              <a:rPr lang="en-US" sz="2400" smtClean="0">
                <a:latin typeface="Calibri" pitchFamily="34" charset="0"/>
              </a:rPr>
              <a:t>Put in place </a:t>
            </a:r>
            <a:r>
              <a:rPr lang="en-US" sz="2400" b="1" smtClean="0">
                <a:latin typeface="Calibri" pitchFamily="34" charset="0"/>
              </a:rPr>
              <a:t>taxes, subsidies and regulations </a:t>
            </a:r>
            <a:r>
              <a:rPr lang="en-US" sz="2400" smtClean="0">
                <a:latin typeface="Calibri" pitchFamily="34" charset="0"/>
              </a:rPr>
              <a:t>to encourage sustainable development</a:t>
            </a:r>
          </a:p>
          <a:p>
            <a:r>
              <a:rPr lang="en-US" sz="2400" smtClean="0">
                <a:latin typeface="Calibri" pitchFamily="34" charset="0"/>
              </a:rPr>
              <a:t>Develop global standards of certification and compliance programs for sustainable development</a:t>
            </a:r>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1029</TotalTime>
  <Words>2359</Words>
  <Application>Microsoft Office PowerPoint</Application>
  <PresentationFormat>Affichage à l'écran (4:3)</PresentationFormat>
  <Paragraphs>193</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Plaza</vt:lpstr>
      <vt:lpstr>A New Global Partnership: Eradicate Poverty And Transform Economies Through Sustainable Development </vt:lpstr>
      <vt:lpstr>Background</vt:lpstr>
      <vt:lpstr>Consultations</vt:lpstr>
      <vt:lpstr>A Vision for the post-2015 development agenda </vt:lpstr>
      <vt:lpstr>A Framework for the post-2015 Development Agenda</vt:lpstr>
      <vt:lpstr>A Changing World</vt:lpstr>
      <vt:lpstr>5 Priority Transformative Shifts to Drive the post-2015 Development Agenda </vt:lpstr>
      <vt:lpstr>1. Leave No One Behind</vt:lpstr>
      <vt:lpstr>2. Put Sustainable Development at the Core</vt:lpstr>
      <vt:lpstr>3. Transform Economies for Jobs and Inclusive Growth</vt:lpstr>
      <vt:lpstr>4. Build Peace and Effective, Open and Accountable Public Institutions </vt:lpstr>
      <vt:lpstr>5.  Forge a New Global Partnership</vt:lpstr>
      <vt:lpstr>Illustrative Goals</vt:lpstr>
      <vt:lpstr>Illustrative Goals</vt:lpstr>
      <vt:lpstr>Potential Impact</vt:lpstr>
      <vt:lpstr>Implementation and Accountability  </vt:lpstr>
      <vt:lpstr>Next Steps </vt:lpstr>
      <vt:lpstr>Addendum: Illustrative Goals 1-2 1 Candidates for global minimum standards, including “zero” goals 2 Indicators to be disaggregated 3 Targets require further technical work to find appropriate indicators</vt:lpstr>
      <vt:lpstr>Addendum: Illustrative Goals 3-4 1 Candidates for global minimum standards, including “zero” goals 2 Indicators to be disaggregated 3 Targets require further technical work to find appropriate indicators</vt:lpstr>
      <vt:lpstr>Addendum: Illustrative Goals 5-6 1 Candidates for global minimum standards, including “zero” goals 2 Indicators to be disaggregated 3 Targets require further technical work to find appropriate indicators</vt:lpstr>
      <vt:lpstr>Addendum: Illustrative Goals 7-8 1 Candidates for global minimum standards, including “zero” goals 2 Indicators to be disaggregated 3 Targets require further technical work to find appropriate indicators</vt:lpstr>
      <vt:lpstr>Addendum: Illustrative Goals 9-10 1 Candidates for global minimum standards, including “zero” goals 2 Indicators to be disaggregated 3 Targets require further technical work to find appropriate indicators</vt:lpstr>
      <vt:lpstr>Addendum: Illustrative Goals 11-12 1 Candidates for global minimum standards, including “zero” goals 2 Indicators to be disaggregated 3 Targets require further technical work to find appropriate indicators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Global Partnership: Eradicate Poverty And Transform Economies Through Sustainable Development</dc:title>
  <dc:creator>Haroon Bhorat</dc:creator>
  <cp:lastModifiedBy>Stéphanie Dubois de Prisque</cp:lastModifiedBy>
  <cp:revision>79</cp:revision>
  <dcterms:created xsi:type="dcterms:W3CDTF">2013-05-29T15:52:16Z</dcterms:created>
  <dcterms:modified xsi:type="dcterms:W3CDTF">2013-07-04T14:06:11Z</dcterms:modified>
</cp:coreProperties>
</file>