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1" r:id="rId1"/>
  </p:sldMasterIdLst>
  <p:notesMasterIdLst>
    <p:notesMasterId r:id="rId8"/>
  </p:notesMasterIdLst>
  <p:sldIdLst>
    <p:sldId id="269" r:id="rId2"/>
    <p:sldId id="270" r:id="rId3"/>
    <p:sldId id="285" r:id="rId4"/>
    <p:sldId id="286" r:id="rId5"/>
    <p:sldId id="287" r:id="rId6"/>
    <p:sldId id="284" r:id="rId7"/>
  </p:sldIdLst>
  <p:sldSz cx="9144000" cy="6858000" type="screen4x3"/>
  <p:notesSz cx="6797675" cy="99266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3370" autoAdjust="0"/>
    <p:restoredTop sz="50062" autoAdjust="0"/>
  </p:normalViewPr>
  <p:slideViewPr>
    <p:cSldViewPr>
      <p:cViewPr varScale="1">
        <p:scale>
          <a:sx n="67" d="100"/>
          <a:sy n="67" d="100"/>
        </p:scale>
        <p:origin x="528" y="176"/>
      </p:cViewPr>
      <p:guideLst>
        <p:guide orient="horz" pos="2160"/>
        <p:guide pos="2880"/>
      </p:guideLst>
    </p:cSldViewPr>
  </p:slideViewPr>
  <p:outlineViewPr>
    <p:cViewPr>
      <p:scale>
        <a:sx n="33" d="100"/>
        <a:sy n="33" d="100"/>
      </p:scale>
      <p:origin x="0" y="29886"/>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notesMaster" Target="notesMasters/notesMaster1.xml"/><Relationship Id="rId9" Type="http://schemas.openxmlformats.org/officeDocument/2006/relationships/presProps" Target="presProps.xml"/><Relationship Id="rId1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6A55F40F-EA05-49B6-B501-07261570C53B}" type="datetimeFigureOut">
              <a:rPr lang="sv-SE" smtClean="0"/>
              <a:t>2016-03-20</a:t>
            </a:fld>
            <a:endParaRPr lang="fr-FR"/>
          </a:p>
        </p:txBody>
      </p:sp>
      <p:sp>
        <p:nvSpPr>
          <p:cNvPr id="4" name="Platshållare för bildobjekt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69282BE4-E47A-4253-9A00-7A1F921BCFA0}" type="slidenum">
              <a:rPr lang="sv-SE" smtClean="0"/>
              <a:t>‹#›</a:t>
            </a:fld>
            <a:endParaRPr lang="fr-FR"/>
          </a:p>
        </p:txBody>
      </p:sp>
    </p:spTree>
    <p:extLst>
      <p:ext uri="{BB962C8B-B14F-4D97-AF65-F5344CB8AC3E}">
        <p14:creationId xmlns:p14="http://schemas.microsoft.com/office/powerpoint/2010/main" val="32459945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dirty="0" smtClean="0"/>
              <a:t>La plupart des mécanismes d'octroi de financement qui ont fait l'objet de discussion</a:t>
            </a:r>
            <a:r>
              <a:rPr lang="fr-FR" dirty="0" smtClean="0"/>
              <a:t>s</a:t>
            </a:r>
            <a:r>
              <a:rPr dirty="0" smtClean="0"/>
              <a:t> au cours du Dialogue structuré ne sont pas réellement nouveaux. Il s'agit plutôt de versions adaptées de mécanismes qui existent déjà dans d'autres secteurs où opère l'UE. Dans certains cas, il peut s'agir de mécanismes qui étaient déjà utilisés et dont l'UE souhaite élargir l'utilisation.</a:t>
            </a:r>
            <a:endParaRPr lang="fr-FR" dirty="0"/>
          </a:p>
        </p:txBody>
      </p:sp>
      <p:sp>
        <p:nvSpPr>
          <p:cNvPr id="4" name="Platshållare för bildnummer 3"/>
          <p:cNvSpPr>
            <a:spLocks noGrp="1"/>
          </p:cNvSpPr>
          <p:nvPr>
            <p:ph type="sldNum" sz="quarter" idx="10"/>
          </p:nvPr>
        </p:nvSpPr>
        <p:spPr/>
        <p:txBody>
          <a:bodyPr/>
          <a:lstStyle/>
          <a:p>
            <a:fld id="{69282BE4-E47A-4253-9A00-7A1F921BCFA0}" type="slidenum">
              <a:rPr lang="sv-SE" smtClean="0"/>
              <a:t>5</a:t>
            </a:fld>
            <a:endParaRPr lang="fr-FR"/>
          </a:p>
        </p:txBody>
      </p:sp>
    </p:spTree>
    <p:extLst>
      <p:ext uri="{BB962C8B-B14F-4D97-AF65-F5344CB8AC3E}">
        <p14:creationId xmlns:p14="http://schemas.microsoft.com/office/powerpoint/2010/main" val="41303104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dirty="0" smtClean="0"/>
              <a:t>Les initiatives phares et le financement mixte ne font pas partie des mécanismes d'octroi de financement ayant fait l'objet de discussions dans le Dialogue structuré. Ils sont inclus dans cette liste parce qu'il s'agit de deux concepts différents qui sont régulièrement mentionnés par l'UE et qui sont devenus des méthodes de programmation de financement de plus en plus répandues dans la période 2014-2020. </a:t>
            </a:r>
          </a:p>
          <a:p>
            <a:endParaRPr lang="fr-FR" baseline="0" dirty="0" smtClean="0"/>
          </a:p>
          <a:p>
            <a:r>
              <a:rPr dirty="0" smtClean="0"/>
              <a:t>Dans le cas du financement mixte, il ne s'agit pas d'un mécanisme d'octroi de financement à destination de la société civile. Il est principalement utilisé pour des projets d'infrastructures gouvernementaux et en partie pour des projets du secteur privé.</a:t>
            </a:r>
            <a:endParaRPr lang="fr-FR" dirty="0"/>
          </a:p>
        </p:txBody>
      </p:sp>
      <p:sp>
        <p:nvSpPr>
          <p:cNvPr id="4" name="Platshållare för bildnummer 3"/>
          <p:cNvSpPr>
            <a:spLocks noGrp="1"/>
          </p:cNvSpPr>
          <p:nvPr>
            <p:ph type="sldNum" sz="quarter" idx="10"/>
          </p:nvPr>
        </p:nvSpPr>
        <p:spPr/>
        <p:txBody>
          <a:bodyPr/>
          <a:lstStyle/>
          <a:p>
            <a:fld id="{69282BE4-E47A-4253-9A00-7A1F921BCFA0}" type="slidenum">
              <a:rPr lang="sv-SE" smtClean="0"/>
              <a:t>6</a:t>
            </a:fld>
            <a:endParaRPr lang="fr-FR"/>
          </a:p>
        </p:txBody>
      </p:sp>
    </p:spTree>
    <p:extLst>
      <p:ext uri="{BB962C8B-B14F-4D97-AF65-F5344CB8AC3E}">
        <p14:creationId xmlns:p14="http://schemas.microsoft.com/office/powerpoint/2010/main" val="22380742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stile</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AD2FFD8F-FCE3-4A27-A10C-F5330F1396AE}" type="datetimeFigureOut">
              <a:rPr lang="it-IT" smtClean="0"/>
              <a:pPr/>
              <a:t>20/03/16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8AECB3F-22B3-4985-83C5-96181A1E1B6B}" type="slidenum">
              <a:rPr lang="it-IT" smtClean="0"/>
              <a:pPr/>
              <a:t>‹#›</a:t>
            </a:fld>
            <a:endParaRPr lang="it-IT"/>
          </a:p>
        </p:txBody>
      </p:sp>
    </p:spTree>
    <p:extLst>
      <p:ext uri="{BB962C8B-B14F-4D97-AF65-F5344CB8AC3E}">
        <p14:creationId xmlns:p14="http://schemas.microsoft.com/office/powerpoint/2010/main" val="11092154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AD2FFD8F-FCE3-4A27-A10C-F5330F1396AE}" type="datetimeFigureOut">
              <a:rPr lang="it-IT" smtClean="0"/>
              <a:pPr/>
              <a:t>20/03/16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8AECB3F-22B3-4985-83C5-96181A1E1B6B}" type="slidenum">
              <a:rPr lang="it-IT" smtClean="0"/>
              <a:pPr/>
              <a:t>‹#›</a:t>
            </a:fld>
            <a:endParaRPr lang="it-IT"/>
          </a:p>
        </p:txBody>
      </p:sp>
    </p:spTree>
    <p:extLst>
      <p:ext uri="{BB962C8B-B14F-4D97-AF65-F5344CB8AC3E}">
        <p14:creationId xmlns:p14="http://schemas.microsoft.com/office/powerpoint/2010/main" val="11433837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AD2FFD8F-FCE3-4A27-A10C-F5330F1396AE}" type="datetimeFigureOut">
              <a:rPr lang="it-IT" smtClean="0"/>
              <a:pPr/>
              <a:t>20/03/16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8AECB3F-22B3-4985-83C5-96181A1E1B6B}" type="slidenum">
              <a:rPr lang="it-IT" smtClean="0"/>
              <a:pPr/>
              <a:t>‹#›</a:t>
            </a:fld>
            <a:endParaRPr lang="it-IT"/>
          </a:p>
        </p:txBody>
      </p:sp>
    </p:spTree>
    <p:extLst>
      <p:ext uri="{BB962C8B-B14F-4D97-AF65-F5344CB8AC3E}">
        <p14:creationId xmlns:p14="http://schemas.microsoft.com/office/powerpoint/2010/main" val="37865594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AD2FFD8F-FCE3-4A27-A10C-F5330F1396AE}" type="datetimeFigureOut">
              <a:rPr lang="it-IT" smtClean="0"/>
              <a:pPr/>
              <a:t>20/03/16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8AECB3F-22B3-4985-83C5-96181A1E1B6B}" type="slidenum">
              <a:rPr lang="it-IT" smtClean="0"/>
              <a:pPr/>
              <a:t>‹#›</a:t>
            </a:fld>
            <a:endParaRPr lang="it-IT"/>
          </a:p>
        </p:txBody>
      </p:sp>
    </p:spTree>
    <p:extLst>
      <p:ext uri="{BB962C8B-B14F-4D97-AF65-F5344CB8AC3E}">
        <p14:creationId xmlns:p14="http://schemas.microsoft.com/office/powerpoint/2010/main" val="23389907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AD2FFD8F-FCE3-4A27-A10C-F5330F1396AE}" type="datetimeFigureOut">
              <a:rPr lang="it-IT" smtClean="0"/>
              <a:pPr/>
              <a:t>20/03/16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8AECB3F-22B3-4985-83C5-96181A1E1B6B}" type="slidenum">
              <a:rPr lang="it-IT" smtClean="0"/>
              <a:pPr/>
              <a:t>‹#›</a:t>
            </a:fld>
            <a:endParaRPr lang="it-IT"/>
          </a:p>
        </p:txBody>
      </p:sp>
    </p:spTree>
    <p:extLst>
      <p:ext uri="{BB962C8B-B14F-4D97-AF65-F5344CB8AC3E}">
        <p14:creationId xmlns:p14="http://schemas.microsoft.com/office/powerpoint/2010/main" val="3039544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AD2FFD8F-FCE3-4A27-A10C-F5330F1396AE}" type="datetimeFigureOut">
              <a:rPr lang="it-IT" smtClean="0"/>
              <a:pPr/>
              <a:t>20/03/16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8AECB3F-22B3-4985-83C5-96181A1E1B6B}" type="slidenum">
              <a:rPr lang="it-IT" smtClean="0"/>
              <a:pPr/>
              <a:t>‹#›</a:t>
            </a:fld>
            <a:endParaRPr lang="it-IT"/>
          </a:p>
        </p:txBody>
      </p:sp>
    </p:spTree>
    <p:extLst>
      <p:ext uri="{BB962C8B-B14F-4D97-AF65-F5344CB8AC3E}">
        <p14:creationId xmlns:p14="http://schemas.microsoft.com/office/powerpoint/2010/main" val="9454657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AD2FFD8F-FCE3-4A27-A10C-F5330F1396AE}" type="datetimeFigureOut">
              <a:rPr lang="it-IT" smtClean="0"/>
              <a:pPr/>
              <a:t>20/03/16</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C8AECB3F-22B3-4985-83C5-96181A1E1B6B}" type="slidenum">
              <a:rPr lang="it-IT" smtClean="0"/>
              <a:pPr/>
              <a:t>‹#›</a:t>
            </a:fld>
            <a:endParaRPr lang="it-IT"/>
          </a:p>
        </p:txBody>
      </p:sp>
    </p:spTree>
    <p:extLst>
      <p:ext uri="{BB962C8B-B14F-4D97-AF65-F5344CB8AC3E}">
        <p14:creationId xmlns:p14="http://schemas.microsoft.com/office/powerpoint/2010/main" val="2625643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data 2"/>
          <p:cNvSpPr>
            <a:spLocks noGrp="1"/>
          </p:cNvSpPr>
          <p:nvPr>
            <p:ph type="dt" sz="half" idx="10"/>
          </p:nvPr>
        </p:nvSpPr>
        <p:spPr/>
        <p:txBody>
          <a:bodyPr/>
          <a:lstStyle/>
          <a:p>
            <a:fld id="{AD2FFD8F-FCE3-4A27-A10C-F5330F1396AE}" type="datetimeFigureOut">
              <a:rPr lang="it-IT" smtClean="0"/>
              <a:pPr/>
              <a:t>20/03/16</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C8AECB3F-22B3-4985-83C5-96181A1E1B6B}" type="slidenum">
              <a:rPr lang="it-IT" smtClean="0"/>
              <a:pPr/>
              <a:t>‹#›</a:t>
            </a:fld>
            <a:endParaRPr lang="it-IT"/>
          </a:p>
        </p:txBody>
      </p:sp>
    </p:spTree>
    <p:extLst>
      <p:ext uri="{BB962C8B-B14F-4D97-AF65-F5344CB8AC3E}">
        <p14:creationId xmlns:p14="http://schemas.microsoft.com/office/powerpoint/2010/main" val="13566206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AD2FFD8F-FCE3-4A27-A10C-F5330F1396AE}" type="datetimeFigureOut">
              <a:rPr lang="it-IT" smtClean="0"/>
              <a:pPr/>
              <a:t>20/03/16</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C8AECB3F-22B3-4985-83C5-96181A1E1B6B}" type="slidenum">
              <a:rPr lang="it-IT" smtClean="0"/>
              <a:pPr/>
              <a:t>‹#›</a:t>
            </a:fld>
            <a:endParaRPr lang="it-IT"/>
          </a:p>
        </p:txBody>
      </p:sp>
    </p:spTree>
    <p:extLst>
      <p:ext uri="{BB962C8B-B14F-4D97-AF65-F5344CB8AC3E}">
        <p14:creationId xmlns:p14="http://schemas.microsoft.com/office/powerpoint/2010/main" val="26790404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AD2FFD8F-FCE3-4A27-A10C-F5330F1396AE}" type="datetimeFigureOut">
              <a:rPr lang="it-IT" smtClean="0"/>
              <a:pPr/>
              <a:t>20/03/16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8AECB3F-22B3-4985-83C5-96181A1E1B6B}" type="slidenum">
              <a:rPr lang="it-IT" smtClean="0"/>
              <a:pPr/>
              <a:t>‹#›</a:t>
            </a:fld>
            <a:endParaRPr lang="it-IT"/>
          </a:p>
        </p:txBody>
      </p:sp>
    </p:spTree>
    <p:extLst>
      <p:ext uri="{BB962C8B-B14F-4D97-AF65-F5344CB8AC3E}">
        <p14:creationId xmlns:p14="http://schemas.microsoft.com/office/powerpoint/2010/main" val="30118601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AD2FFD8F-FCE3-4A27-A10C-F5330F1396AE}" type="datetimeFigureOut">
              <a:rPr lang="it-IT" smtClean="0"/>
              <a:pPr/>
              <a:t>20/03/16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8AECB3F-22B3-4985-83C5-96181A1E1B6B}" type="slidenum">
              <a:rPr lang="it-IT" smtClean="0"/>
              <a:pPr/>
              <a:t>‹#›</a:t>
            </a:fld>
            <a:endParaRPr lang="it-IT"/>
          </a:p>
        </p:txBody>
      </p:sp>
    </p:spTree>
    <p:extLst>
      <p:ext uri="{BB962C8B-B14F-4D97-AF65-F5344CB8AC3E}">
        <p14:creationId xmlns:p14="http://schemas.microsoft.com/office/powerpoint/2010/main" val="288690529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stile</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2FFD8F-FCE3-4A27-A10C-F5330F1396AE}" type="datetimeFigureOut">
              <a:rPr lang="it-IT" smtClean="0"/>
              <a:pPr/>
              <a:t>20/03/16</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AECB3F-22B3-4985-83C5-96181A1E1B6B}" type="slidenum">
              <a:rPr lang="it-IT" smtClean="0"/>
              <a:pPr/>
              <a:t>‹#›</a:t>
            </a:fld>
            <a:endParaRPr lang="it-IT"/>
          </a:p>
        </p:txBody>
      </p:sp>
    </p:spTree>
    <p:extLst>
      <p:ext uri="{BB962C8B-B14F-4D97-AF65-F5344CB8AC3E}">
        <p14:creationId xmlns:p14="http://schemas.microsoft.com/office/powerpoint/2010/main" val="3382005169"/>
      </p:ext>
    </p:extLst>
  </p:cSld>
  <p:clrMap bg1="lt1" tx1="dk1" bg2="lt2" tx2="dk2" accent1="accent1" accent2="accent2" accent3="accent3" accent4="accent4" accent5="accent5" accent6="accent6" hlink="hlink" folHlink="folHlink"/>
  <p:sldLayoutIdLst>
    <p:sldLayoutId id="2147483842" r:id="rId1"/>
    <p:sldLayoutId id="2147483843" r:id="rId2"/>
    <p:sldLayoutId id="2147483844" r:id="rId3"/>
    <p:sldLayoutId id="2147483845" r:id="rId4"/>
    <p:sldLayoutId id="2147483846" r:id="rId5"/>
    <p:sldLayoutId id="2147483847" r:id="rId6"/>
    <p:sldLayoutId id="2147483848" r:id="rId7"/>
    <p:sldLayoutId id="2147483849" r:id="rId8"/>
    <p:sldLayoutId id="2147483850" r:id="rId9"/>
    <p:sldLayoutId id="2147483851" r:id="rId10"/>
    <p:sldLayoutId id="2147483852"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g"/><Relationship Id="rId3" Type="http://schemas.openxmlformats.org/officeDocument/2006/relationships/image" Target="../media/image2.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323528" y="2060848"/>
            <a:ext cx="8496944" cy="4320480"/>
          </a:xfrm>
        </p:spPr>
        <p:txBody>
          <a:bodyPr>
            <a:normAutofit/>
          </a:bodyPr>
          <a:lstStyle/>
          <a:p>
            <a:r>
              <a:rPr lang="en-US" sz="4800" b="1" dirty="0" smtClean="0">
                <a:solidFill>
                  <a:schemeClr val="tx2"/>
                </a:solidFill>
              </a:rPr>
              <a:t>Les tendances de financement des OSC par l'UE</a:t>
            </a:r>
          </a:p>
          <a:p>
            <a:pPr>
              <a:buFont typeface="Arial" pitchFamily="34" charset="0"/>
              <a:buChar char="•"/>
            </a:pPr>
            <a:r>
              <a:rPr lang="en-US" sz="5400" b="1" dirty="0" smtClean="0">
                <a:solidFill>
                  <a:srgbClr val="C00000"/>
                </a:solidFill>
              </a:rPr>
              <a:t>Les mécanismes d'octroi de financement de l'UE</a:t>
            </a:r>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86" y="5775284"/>
            <a:ext cx="9133114" cy="1082716"/>
          </a:xfrm>
          <a:prstGeom prst="rect">
            <a:avLst/>
          </a:prstGeom>
        </p:spPr>
      </p:pic>
      <p:pic>
        <p:nvPicPr>
          <p:cNvPr id="5" name="Imag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9384" y="-811"/>
            <a:ext cx="7559040" cy="1438656"/>
          </a:xfrm>
          <a:prstGeom prst="rect">
            <a:avLst/>
          </a:prstGeom>
        </p:spPr>
      </p:pic>
    </p:spTree>
    <p:extLst>
      <p:ext uri="{BB962C8B-B14F-4D97-AF65-F5344CB8AC3E}">
        <p14:creationId xmlns:p14="http://schemas.microsoft.com/office/powerpoint/2010/main" val="26906210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67544" y="764704"/>
            <a:ext cx="8229600" cy="5093188"/>
          </a:xfrm>
        </p:spPr>
        <p:txBody>
          <a:bodyPr>
            <a:normAutofit/>
          </a:bodyPr>
          <a:lstStyle/>
          <a:p>
            <a:pPr marL="0" indent="0">
              <a:lnSpc>
                <a:spcPct val="150000"/>
              </a:lnSpc>
              <a:buNone/>
            </a:pPr>
            <a:r>
              <a:rPr lang="sv-SE" sz="2400" dirty="0" smtClean="0">
                <a:solidFill>
                  <a:srgbClr val="FF0000"/>
                </a:solidFill>
              </a:rPr>
              <a:t>Quelques tendances dans les programmes de développement de l'UE 2014-2020 concernant les OSC</a:t>
            </a:r>
            <a:endParaRPr lang="fr-FR" sz="2400" dirty="0">
              <a:solidFill>
                <a:srgbClr val="FF0000"/>
              </a:solidFill>
            </a:endParaRPr>
          </a:p>
          <a:p>
            <a:pPr lvl="1">
              <a:lnSpc>
                <a:spcPct val="150000"/>
              </a:lnSpc>
              <a:buFont typeface="Wingdings" charset="2"/>
              <a:buChar char="v"/>
            </a:pPr>
            <a:r>
              <a:rPr lang="en-US" sz="2200" dirty="0"/>
              <a:t>Les </a:t>
            </a:r>
            <a:r>
              <a:rPr lang="en-US" sz="2200" dirty="0" err="1"/>
              <a:t>approches</a:t>
            </a:r>
            <a:r>
              <a:rPr lang="en-US" sz="2200" dirty="0"/>
              <a:t> </a:t>
            </a:r>
            <a:r>
              <a:rPr lang="en-US" sz="2200" dirty="0" err="1" smtClean="0"/>
              <a:t>multipartites</a:t>
            </a:r>
            <a:endParaRPr lang="fr-FR" sz="2200" dirty="0"/>
          </a:p>
          <a:p>
            <a:pPr lvl="1">
              <a:lnSpc>
                <a:spcPct val="150000"/>
              </a:lnSpc>
              <a:buFont typeface="Wingdings" charset="2"/>
              <a:buChar char="v"/>
            </a:pPr>
            <a:r>
              <a:rPr lang="en-US" sz="2200" dirty="0"/>
              <a:t>La participation du secteur privé</a:t>
            </a:r>
            <a:endParaRPr lang="fr-FR" sz="2200" dirty="0"/>
          </a:p>
          <a:p>
            <a:pPr lvl="1">
              <a:lnSpc>
                <a:spcPct val="150000"/>
              </a:lnSpc>
              <a:buFont typeface="Wingdings" charset="2"/>
              <a:buChar char="v"/>
            </a:pPr>
            <a:r>
              <a:rPr lang="en-US" sz="2200" dirty="0"/>
              <a:t>Le soutien aux acteurs locaux de terrain</a:t>
            </a:r>
            <a:endParaRPr lang="fr-FR" sz="2200" dirty="0"/>
          </a:p>
          <a:p>
            <a:pPr lvl="1">
              <a:lnSpc>
                <a:spcPct val="150000"/>
              </a:lnSpc>
              <a:buFont typeface="Wingdings" charset="2"/>
              <a:buChar char="v"/>
            </a:pPr>
            <a:r>
              <a:rPr lang="en-US" sz="2200" dirty="0" smtClean="0"/>
              <a:t>Initiatives phares (pluridisciplinaires et mondiales)</a:t>
            </a:r>
          </a:p>
          <a:p>
            <a:pPr lvl="1">
              <a:lnSpc>
                <a:spcPct val="150000"/>
              </a:lnSpc>
              <a:buFont typeface="Wingdings" charset="2"/>
              <a:buChar char="v"/>
            </a:pPr>
            <a:r>
              <a:rPr lang="en-US" sz="2200" dirty="0" smtClean="0"/>
              <a:t>Changer les mécanismes d'octroi de financement</a:t>
            </a:r>
            <a:endParaRPr lang="fr-FR" sz="2200" dirty="0"/>
          </a:p>
          <a:p>
            <a:endParaRPr lang="fr-FR" dirty="0"/>
          </a:p>
        </p:txBody>
      </p:sp>
    </p:spTree>
    <p:extLst>
      <p:ext uri="{BB962C8B-B14F-4D97-AF65-F5344CB8AC3E}">
        <p14:creationId xmlns:p14="http://schemas.microsoft.com/office/powerpoint/2010/main" val="14419521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dirty="0" smtClean="0"/>
              <a:t>Les financements de l'UE pour les OSC</a:t>
            </a:r>
            <a:endParaRPr lang="fr-FR" dirty="0"/>
          </a:p>
        </p:txBody>
      </p:sp>
      <p:sp>
        <p:nvSpPr>
          <p:cNvPr id="3" name="Platshållare för innehåll 2"/>
          <p:cNvSpPr>
            <a:spLocks noGrp="1"/>
          </p:cNvSpPr>
          <p:nvPr>
            <p:ph idx="1"/>
          </p:nvPr>
        </p:nvSpPr>
        <p:spPr/>
        <p:txBody>
          <a:bodyPr/>
          <a:lstStyle/>
          <a:p>
            <a:pPr marL="0" indent="0">
              <a:buNone/>
            </a:pPr>
            <a:r>
              <a:rPr dirty="0" smtClean="0"/>
              <a:t>Le mécanisme général de financement utilisé par l'UE pour soutenir les OSC est l'octroi de subventions par action attribuées à travers un appel à propositions ouvert. </a:t>
            </a:r>
            <a:endParaRPr lang="fr-FR" dirty="0" smtClean="0"/>
          </a:p>
          <a:p>
            <a:pPr marL="0" indent="0">
              <a:buNone/>
            </a:pPr>
            <a:endParaRPr lang="fr-FR" dirty="0"/>
          </a:p>
          <a:p>
            <a:pPr marL="0" indent="0">
              <a:buNone/>
            </a:pPr>
            <a:r>
              <a:rPr dirty="0" smtClean="0"/>
              <a:t>Mais de nouvelles méthodes de financement font leur apparition...</a:t>
            </a:r>
            <a:endParaRPr lang="fr-FR" dirty="0"/>
          </a:p>
        </p:txBody>
      </p:sp>
    </p:spTree>
    <p:extLst>
      <p:ext uri="{BB962C8B-B14F-4D97-AF65-F5344CB8AC3E}">
        <p14:creationId xmlns:p14="http://schemas.microsoft.com/office/powerpoint/2010/main" val="16725372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dirty="0" smtClean="0"/>
              <a:t>Introduction aux nouveaux mécanismes d'octroi de financement</a:t>
            </a:r>
            <a:endParaRPr lang="fr-FR" dirty="0"/>
          </a:p>
        </p:txBody>
      </p:sp>
      <p:sp>
        <p:nvSpPr>
          <p:cNvPr id="3" name="Platshållare för innehåll 2"/>
          <p:cNvSpPr>
            <a:spLocks noGrp="1"/>
          </p:cNvSpPr>
          <p:nvPr>
            <p:ph idx="1"/>
          </p:nvPr>
        </p:nvSpPr>
        <p:spPr/>
        <p:txBody>
          <a:bodyPr>
            <a:normAutofit fontScale="92500"/>
          </a:bodyPr>
          <a:lstStyle/>
          <a:p>
            <a:r>
              <a:rPr dirty="0" smtClean="0"/>
              <a:t>Dialogue </a:t>
            </a:r>
            <a:r>
              <a:rPr dirty="0"/>
              <a:t>structuré </a:t>
            </a:r>
            <a:r>
              <a:rPr lang="sv-SE" dirty="0"/>
              <a:t>(2011-2012) : </a:t>
            </a:r>
            <a:r>
              <a:rPr dirty="0" smtClean="0"/>
              <a:t>initié par l'UE en faveur d'un partenariat plus efficace avec les OSC dans la coopération au développement de l'UE</a:t>
            </a:r>
            <a:endParaRPr lang="fr-FR" dirty="0" smtClean="0"/>
          </a:p>
          <a:p>
            <a:r>
              <a:rPr dirty="0" smtClean="0"/>
              <a:t>Les mécanismes de financement constituaient l'un des sujets du dialogue structuré</a:t>
            </a:r>
            <a:endParaRPr lang="fr-FR" dirty="0" smtClean="0"/>
          </a:p>
          <a:p>
            <a:r>
              <a:rPr dirty="0" smtClean="0"/>
              <a:t>Les mécanismes adoptés dans le Dialogue structuré sont mis en œuvre dans les programmes de développement de l'UE 2014-2020</a:t>
            </a:r>
          </a:p>
          <a:p>
            <a:endParaRPr lang="fr-FR" dirty="0"/>
          </a:p>
        </p:txBody>
      </p:sp>
    </p:spTree>
    <p:extLst>
      <p:ext uri="{BB962C8B-B14F-4D97-AF65-F5344CB8AC3E}">
        <p14:creationId xmlns:p14="http://schemas.microsoft.com/office/powerpoint/2010/main" val="21171463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ktangel 5"/>
          <p:cNvSpPr/>
          <p:nvPr/>
        </p:nvSpPr>
        <p:spPr>
          <a:xfrm>
            <a:off x="467544" y="548680"/>
            <a:ext cx="8229600" cy="5853910"/>
          </a:xfrm>
          <a:prstGeom prst="rect">
            <a:avLst/>
          </a:prstGeom>
        </p:spPr>
        <p:txBody>
          <a:bodyPr wrap="square">
            <a:spAutoFit/>
          </a:bodyPr>
          <a:lstStyle/>
          <a:p>
            <a:pPr lvl="0" algn="just" defTabSz="457200">
              <a:lnSpc>
                <a:spcPct val="160000"/>
              </a:lnSpc>
              <a:spcBef>
                <a:spcPct val="20000"/>
              </a:spcBef>
            </a:pPr>
            <a:r>
              <a:rPr lang="en-US" sz="3600" u="sng" dirty="0">
                <a:solidFill>
                  <a:srgbClr val="FF0000"/>
                </a:solidFill>
              </a:rPr>
              <a:t>« Nouveaux » mécanismes d'octroi de financement</a:t>
            </a:r>
          </a:p>
          <a:p>
            <a:pPr marL="914400" lvl="1" indent="-457200" algn="just" defTabSz="457200">
              <a:lnSpc>
                <a:spcPct val="160000"/>
              </a:lnSpc>
              <a:spcBef>
                <a:spcPct val="20000"/>
              </a:spcBef>
              <a:buFont typeface="Wingdings" charset="2"/>
              <a:buChar char="v"/>
            </a:pPr>
            <a:r>
              <a:rPr lang="en-US" dirty="0">
                <a:solidFill>
                  <a:srgbClr val="000000"/>
                </a:solidFill>
              </a:rPr>
              <a:t>Financement des frais de fonctionnement</a:t>
            </a:r>
            <a:endParaRPr lang="fr-FR" dirty="0">
              <a:solidFill>
                <a:srgbClr val="000000"/>
              </a:solidFill>
            </a:endParaRPr>
          </a:p>
          <a:p>
            <a:pPr marL="914400" lvl="1" indent="-457200" algn="just" defTabSz="457200">
              <a:lnSpc>
                <a:spcPct val="160000"/>
              </a:lnSpc>
              <a:spcBef>
                <a:spcPct val="20000"/>
              </a:spcBef>
              <a:buFont typeface="Wingdings" charset="2"/>
              <a:buChar char="v"/>
            </a:pPr>
            <a:r>
              <a:rPr lang="en-US" dirty="0">
                <a:solidFill>
                  <a:srgbClr val="000000"/>
                </a:solidFill>
              </a:rPr>
              <a:t>Financement de programme / CCP</a:t>
            </a:r>
            <a:endParaRPr lang="fr-FR" dirty="0">
              <a:solidFill>
                <a:srgbClr val="000000"/>
              </a:solidFill>
            </a:endParaRPr>
          </a:p>
          <a:p>
            <a:pPr marL="914400" lvl="1" indent="-457200" algn="just" defTabSz="457200">
              <a:lnSpc>
                <a:spcPct val="160000"/>
              </a:lnSpc>
              <a:spcBef>
                <a:spcPct val="20000"/>
              </a:spcBef>
              <a:buFont typeface="Wingdings" charset="2"/>
              <a:buChar char="v"/>
            </a:pPr>
            <a:r>
              <a:rPr lang="en-US" dirty="0">
                <a:solidFill>
                  <a:srgbClr val="000000"/>
                </a:solidFill>
              </a:rPr>
              <a:t>Subventions en cascade / Soutien financier aux tiers </a:t>
            </a:r>
            <a:endParaRPr lang="fr-FR" dirty="0">
              <a:solidFill>
                <a:srgbClr val="000000"/>
              </a:solidFill>
            </a:endParaRPr>
          </a:p>
          <a:p>
            <a:pPr marL="914400" lvl="1" indent="-457200" algn="just" defTabSz="457200">
              <a:lnSpc>
                <a:spcPct val="160000"/>
              </a:lnSpc>
              <a:spcBef>
                <a:spcPct val="20000"/>
              </a:spcBef>
              <a:buFont typeface="Wingdings" charset="2"/>
              <a:buChar char="v"/>
            </a:pPr>
            <a:r>
              <a:rPr lang="en-US" dirty="0">
                <a:solidFill>
                  <a:srgbClr val="000000"/>
                </a:solidFill>
              </a:rPr>
              <a:t>Le </a:t>
            </a:r>
            <a:r>
              <a:rPr lang="en-US" dirty="0" err="1" smtClean="0">
                <a:solidFill>
                  <a:srgbClr val="000000"/>
                </a:solidFill>
              </a:rPr>
              <a:t>ciblage</a:t>
            </a:r>
            <a:r>
              <a:rPr lang="en-US" dirty="0" smtClean="0">
                <a:solidFill>
                  <a:srgbClr val="000000"/>
                </a:solidFill>
              </a:rPr>
              <a:t> </a:t>
            </a:r>
            <a:r>
              <a:rPr lang="en-US" dirty="0" err="1" smtClean="0">
                <a:solidFill>
                  <a:srgbClr val="000000"/>
                </a:solidFill>
              </a:rPr>
              <a:t>dans</a:t>
            </a:r>
            <a:r>
              <a:rPr lang="en-US" dirty="0" smtClean="0">
                <a:solidFill>
                  <a:srgbClr val="000000"/>
                </a:solidFill>
              </a:rPr>
              <a:t> </a:t>
            </a:r>
            <a:r>
              <a:rPr lang="en-US" dirty="0">
                <a:solidFill>
                  <a:srgbClr val="000000"/>
                </a:solidFill>
              </a:rPr>
              <a:t>les appels à propositions</a:t>
            </a:r>
            <a:endParaRPr lang="fr-FR" dirty="0">
              <a:solidFill>
                <a:srgbClr val="000000"/>
              </a:solidFill>
            </a:endParaRPr>
          </a:p>
          <a:p>
            <a:pPr marL="914400" lvl="1" indent="-457200" algn="just" defTabSz="457200">
              <a:lnSpc>
                <a:spcPct val="160000"/>
              </a:lnSpc>
              <a:spcBef>
                <a:spcPct val="20000"/>
              </a:spcBef>
              <a:buFont typeface="Wingdings" charset="2"/>
              <a:buChar char="v"/>
            </a:pPr>
            <a:r>
              <a:rPr lang="en-US" dirty="0">
                <a:solidFill>
                  <a:srgbClr val="000000"/>
                </a:solidFill>
              </a:rPr>
              <a:t>Subventions de suivi</a:t>
            </a:r>
            <a:endParaRPr lang="fr-FR" dirty="0">
              <a:solidFill>
                <a:srgbClr val="000000"/>
              </a:solidFill>
            </a:endParaRPr>
          </a:p>
          <a:p>
            <a:pPr marL="914400" lvl="1" indent="-457200" algn="just" defTabSz="457200">
              <a:lnSpc>
                <a:spcPct val="160000"/>
              </a:lnSpc>
              <a:spcBef>
                <a:spcPct val="20000"/>
              </a:spcBef>
              <a:buFont typeface="Wingdings" charset="2"/>
              <a:buChar char="v"/>
            </a:pPr>
            <a:r>
              <a:rPr lang="en-US" dirty="0">
                <a:solidFill>
                  <a:srgbClr val="000000"/>
                </a:solidFill>
              </a:rPr>
              <a:t>L'octroi direct de subventions</a:t>
            </a:r>
            <a:endParaRPr lang="fr-FR" dirty="0">
              <a:solidFill>
                <a:srgbClr val="000000"/>
              </a:solidFill>
            </a:endParaRPr>
          </a:p>
          <a:p>
            <a:pPr marL="914400" lvl="1" indent="-457200" algn="just" defTabSz="457200">
              <a:lnSpc>
                <a:spcPct val="160000"/>
              </a:lnSpc>
              <a:spcBef>
                <a:spcPct val="20000"/>
              </a:spcBef>
              <a:buFont typeface="Wingdings" charset="2"/>
              <a:buChar char="v"/>
            </a:pPr>
            <a:r>
              <a:rPr lang="en-US" dirty="0">
                <a:solidFill>
                  <a:srgbClr val="000000"/>
                </a:solidFill>
              </a:rPr>
              <a:t>Le cofinancement</a:t>
            </a:r>
            <a:endParaRPr lang="fr-FR" dirty="0">
              <a:solidFill>
                <a:srgbClr val="000000"/>
              </a:solidFill>
            </a:endParaRPr>
          </a:p>
          <a:p>
            <a:pPr marL="914400" lvl="1" indent="-457200" algn="just" defTabSz="457200">
              <a:lnSpc>
                <a:spcPct val="160000"/>
              </a:lnSpc>
              <a:spcBef>
                <a:spcPct val="20000"/>
              </a:spcBef>
              <a:buFont typeface="Wingdings" charset="2"/>
              <a:buChar char="v"/>
            </a:pPr>
            <a:r>
              <a:rPr lang="en-US" dirty="0">
                <a:solidFill>
                  <a:srgbClr val="000000"/>
                </a:solidFill>
              </a:rPr>
              <a:t>Le financement groupé / les fonds fiduciaires </a:t>
            </a:r>
            <a:endParaRPr lang="fr-FR" dirty="0">
              <a:solidFill>
                <a:srgbClr val="000000"/>
              </a:solidFill>
            </a:endParaRPr>
          </a:p>
        </p:txBody>
      </p:sp>
    </p:spTree>
    <p:extLst>
      <p:ext uri="{BB962C8B-B14F-4D97-AF65-F5344CB8AC3E}">
        <p14:creationId xmlns:p14="http://schemas.microsoft.com/office/powerpoint/2010/main" val="40908759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egnaposto contenuto 3"/>
          <p:cNvGraphicFramePr>
            <a:graphicFrameLocks noGrp="1"/>
          </p:cNvGraphicFramePr>
          <p:nvPr>
            <p:ph idx="1"/>
            <p:extLst>
              <p:ext uri="{D42A27DB-BD31-4B8C-83A1-F6EECF244321}">
                <p14:modId xmlns:p14="http://schemas.microsoft.com/office/powerpoint/2010/main" val="2113307582"/>
              </p:ext>
            </p:extLst>
          </p:nvPr>
        </p:nvGraphicFramePr>
        <p:xfrm>
          <a:off x="457200" y="404665"/>
          <a:ext cx="8003232" cy="6367181"/>
        </p:xfrm>
        <a:graphic>
          <a:graphicData uri="http://schemas.openxmlformats.org/drawingml/2006/table">
            <a:tbl>
              <a:tblPr firstRow="1" bandRow="1">
                <a:tableStyleId>{5C22544A-7EE6-4342-B048-85BDC9FD1C3A}</a:tableStyleId>
              </a:tblPr>
              <a:tblGrid>
                <a:gridCol w="3538736"/>
                <a:gridCol w="4464496"/>
              </a:tblGrid>
              <a:tr h="604103">
                <a:tc>
                  <a:txBody>
                    <a:bodyPr/>
                    <a:lstStyle/>
                    <a:p>
                      <a:pPr algn="just" fontAlgn="t"/>
                      <a:r>
                        <a:rPr lang="en-GB" sz="2400" b="1" i="0" u="none" strike="noStrike" dirty="0">
                          <a:solidFill>
                            <a:srgbClr val="002060"/>
                          </a:solidFill>
                          <a:latin typeface="Cambria"/>
                        </a:rPr>
                        <a:t>Mécanismes</a:t>
                      </a:r>
                      <a:endParaRPr lang="fr-FR" sz="2400" b="1" i="0" u="none" strike="noStrike" dirty="0">
                        <a:solidFill>
                          <a:srgbClr val="002060"/>
                        </a:solidFill>
                        <a:latin typeface="Cambria"/>
                      </a:endParaRPr>
                    </a:p>
                  </a:txBody>
                  <a:tcPr marL="9525" marR="9525" marT="9525" marB="0"/>
                </a:tc>
                <a:tc>
                  <a:txBody>
                    <a:bodyPr/>
                    <a:lstStyle/>
                    <a:p>
                      <a:pPr algn="just" fontAlgn="t"/>
                      <a:r>
                        <a:rPr lang="en-GB" sz="2000" b="1" i="0" u="none" strike="noStrike" dirty="0">
                          <a:solidFill>
                            <a:srgbClr val="002060"/>
                          </a:solidFill>
                          <a:latin typeface="Cambria"/>
                        </a:rPr>
                        <a:t>Guide de référence rapide</a:t>
                      </a:r>
                      <a:endParaRPr lang="fr-FR" sz="2000" b="1" i="0" u="none" strike="noStrike" dirty="0">
                        <a:solidFill>
                          <a:srgbClr val="002060"/>
                        </a:solidFill>
                        <a:latin typeface="Cambria"/>
                      </a:endParaRPr>
                    </a:p>
                  </a:txBody>
                  <a:tcPr marL="9525" marR="9525" marT="9525" marB="0"/>
                </a:tc>
              </a:tr>
              <a:tr h="544457">
                <a:tc>
                  <a:txBody>
                    <a:bodyPr/>
                    <a:lstStyle/>
                    <a:p>
                      <a:pPr algn="just" fontAlgn="t"/>
                      <a:r>
                        <a:rPr lang="en-GB" sz="1400" b="0" i="0" u="none" strike="noStrike" dirty="0">
                          <a:solidFill>
                            <a:srgbClr val="002060"/>
                          </a:solidFill>
                          <a:latin typeface="Cambria"/>
                        </a:rPr>
                        <a:t>L'octroi direct de subventions</a:t>
                      </a:r>
                      <a:endParaRPr lang="fr-FR" sz="1400" b="0" i="0" u="none" strike="noStrike" dirty="0">
                        <a:solidFill>
                          <a:srgbClr val="002060"/>
                        </a:solidFill>
                        <a:latin typeface="Cambria"/>
                      </a:endParaRPr>
                    </a:p>
                  </a:txBody>
                  <a:tcPr marL="9525" marR="9525" marT="9525" marB="0"/>
                </a:tc>
                <a:tc>
                  <a:txBody>
                    <a:bodyPr/>
                    <a:lstStyle/>
                    <a:p>
                      <a:pPr algn="just" fontAlgn="t"/>
                      <a:r>
                        <a:rPr lang="en-GB" sz="1400" b="0" i="0" u="none" strike="noStrike" dirty="0">
                          <a:solidFill>
                            <a:srgbClr val="002060"/>
                          </a:solidFill>
                          <a:latin typeface="Cambria"/>
                        </a:rPr>
                        <a:t>Une subvention attribuée sans appel à propositions</a:t>
                      </a:r>
                      <a:endParaRPr lang="fr-FR" sz="1400" b="0" i="0" u="none" strike="noStrike" dirty="0">
                        <a:solidFill>
                          <a:srgbClr val="002060"/>
                        </a:solidFill>
                        <a:latin typeface="Cambria"/>
                      </a:endParaRPr>
                    </a:p>
                  </a:txBody>
                  <a:tcPr marL="9525" marR="9525" marT="9525" marB="0"/>
                </a:tc>
              </a:tr>
              <a:tr h="544457">
                <a:tc>
                  <a:txBody>
                    <a:bodyPr/>
                    <a:lstStyle/>
                    <a:p>
                      <a:pPr algn="just" fontAlgn="t"/>
                      <a:r>
                        <a:rPr lang="en-GB" sz="1400" b="0" i="0" u="none" strike="noStrike" dirty="0">
                          <a:solidFill>
                            <a:srgbClr val="002060"/>
                          </a:solidFill>
                          <a:latin typeface="Cambria"/>
                        </a:rPr>
                        <a:t>Le financement groupé / les fonds fiduciaires</a:t>
                      </a:r>
                      <a:endParaRPr lang="fr-FR" sz="1400" b="0" i="0" u="none" strike="noStrike" dirty="0">
                        <a:solidFill>
                          <a:srgbClr val="002060"/>
                        </a:solidFill>
                        <a:latin typeface="Cambria"/>
                      </a:endParaRPr>
                    </a:p>
                  </a:txBody>
                  <a:tcPr marL="9525" marR="9525" marT="9525" marB="0"/>
                </a:tc>
                <a:tc>
                  <a:txBody>
                    <a:bodyPr/>
                    <a:lstStyle/>
                    <a:p>
                      <a:pPr algn="just" fontAlgn="t"/>
                      <a:r>
                        <a:rPr lang="en-GB" sz="1400" b="0" i="0" u="none" strike="noStrike" dirty="0">
                          <a:solidFill>
                            <a:srgbClr val="002060"/>
                          </a:solidFill>
                          <a:latin typeface="Cambria"/>
                        </a:rPr>
                        <a:t>Ressources des donateurs réunies dans un fonds géré par l'UE</a:t>
                      </a:r>
                      <a:endParaRPr lang="fr-FR" sz="1400" b="0" i="0" u="none" strike="noStrike" dirty="0">
                        <a:solidFill>
                          <a:srgbClr val="002060"/>
                        </a:solidFill>
                        <a:latin typeface="Cambria"/>
                      </a:endParaRPr>
                    </a:p>
                  </a:txBody>
                  <a:tcPr marL="9525" marR="9525" marT="9525" marB="0"/>
                </a:tc>
              </a:tr>
              <a:tr h="544457">
                <a:tc>
                  <a:txBody>
                    <a:bodyPr/>
                    <a:lstStyle/>
                    <a:p>
                      <a:pPr algn="just" fontAlgn="t"/>
                      <a:r>
                        <a:rPr lang="en-GB" sz="1400" b="0" i="0" u="none" strike="noStrike" dirty="0">
                          <a:solidFill>
                            <a:srgbClr val="002060"/>
                          </a:solidFill>
                          <a:latin typeface="Cambria"/>
                        </a:rPr>
                        <a:t>Le contrat-cadre de partenariat</a:t>
                      </a:r>
                      <a:endParaRPr lang="fr-FR" sz="1400" b="0" i="0" u="none" strike="noStrike" dirty="0">
                        <a:solidFill>
                          <a:srgbClr val="002060"/>
                        </a:solidFill>
                        <a:latin typeface="Cambria"/>
                      </a:endParaRPr>
                    </a:p>
                  </a:txBody>
                  <a:tcPr marL="9525" marR="9525" marT="9525" marB="0"/>
                </a:tc>
                <a:tc>
                  <a:txBody>
                    <a:bodyPr/>
                    <a:lstStyle/>
                    <a:p>
                      <a:pPr algn="just" fontAlgn="t"/>
                      <a:r>
                        <a:rPr lang="en-GB" sz="1400" b="0" i="0" u="none" strike="noStrike" dirty="0">
                          <a:solidFill>
                            <a:srgbClr val="002060"/>
                          </a:solidFill>
                          <a:latin typeface="Cambria"/>
                        </a:rPr>
                        <a:t>Coopération à long terme entre la CE et un partenaire stratégique qui peut recevoir des subventions</a:t>
                      </a:r>
                      <a:endParaRPr lang="fr-FR" sz="1400" b="0" i="0" u="none" strike="noStrike" dirty="0">
                        <a:solidFill>
                          <a:srgbClr val="002060"/>
                        </a:solidFill>
                        <a:latin typeface="Cambria"/>
                      </a:endParaRPr>
                    </a:p>
                  </a:txBody>
                  <a:tcPr marL="9525" marR="9525" marT="9525" marB="0"/>
                </a:tc>
              </a:tr>
              <a:tr h="544457">
                <a:tc>
                  <a:txBody>
                    <a:bodyPr/>
                    <a:lstStyle/>
                    <a:p>
                      <a:pPr algn="just" fontAlgn="t"/>
                      <a:r>
                        <a:rPr lang="en-GB" sz="1400" b="0" i="0" u="none" strike="noStrike" dirty="0">
                          <a:solidFill>
                            <a:srgbClr val="002060"/>
                          </a:solidFill>
                          <a:latin typeface="Cambria"/>
                        </a:rPr>
                        <a:t>Les subventions en cascade (le soutien financier aux tiers)</a:t>
                      </a:r>
                      <a:endParaRPr lang="fr-FR" sz="1400" b="0" i="0" u="none" strike="noStrike" dirty="0">
                        <a:solidFill>
                          <a:srgbClr val="002060"/>
                        </a:solidFill>
                        <a:latin typeface="Cambria"/>
                      </a:endParaRPr>
                    </a:p>
                  </a:txBody>
                  <a:tcPr marL="9525" marR="9525" marT="9525" marB="0"/>
                </a:tc>
                <a:tc>
                  <a:txBody>
                    <a:bodyPr/>
                    <a:lstStyle/>
                    <a:p>
                      <a:pPr algn="just" fontAlgn="t"/>
                      <a:r>
                        <a:rPr lang="en-GB" sz="1400" b="0" i="0" u="none" strike="noStrike" dirty="0">
                          <a:solidFill>
                            <a:srgbClr val="002060"/>
                          </a:solidFill>
                          <a:latin typeface="Cambria"/>
                        </a:rPr>
                        <a:t>Sous-subventions attribuées par le bénéficiaire principal de la subvention</a:t>
                      </a:r>
                      <a:endParaRPr lang="fr-FR" sz="1400" b="0" i="0" u="none" strike="noStrike" dirty="0">
                        <a:solidFill>
                          <a:srgbClr val="002060"/>
                        </a:solidFill>
                        <a:latin typeface="Cambria"/>
                      </a:endParaRPr>
                    </a:p>
                  </a:txBody>
                  <a:tcPr marL="9525" marR="9525" marT="9525" marB="0"/>
                </a:tc>
              </a:tr>
              <a:tr h="544457">
                <a:tc>
                  <a:txBody>
                    <a:bodyPr/>
                    <a:lstStyle/>
                    <a:p>
                      <a:pPr algn="just" fontAlgn="t"/>
                      <a:r>
                        <a:rPr lang="en-GB" sz="1400" b="0" i="0" u="none" strike="noStrike" dirty="0">
                          <a:solidFill>
                            <a:srgbClr val="002060"/>
                          </a:solidFill>
                          <a:latin typeface="Cambria"/>
                        </a:rPr>
                        <a:t>Les subventions de suivi</a:t>
                      </a:r>
                      <a:endParaRPr lang="fr-FR" sz="1400" b="0" i="0" u="none" strike="noStrike" dirty="0">
                        <a:solidFill>
                          <a:srgbClr val="002060"/>
                        </a:solidFill>
                        <a:latin typeface="Cambria"/>
                      </a:endParaRPr>
                    </a:p>
                  </a:txBody>
                  <a:tcPr marL="9525" marR="9525" marT="9525" marB="0"/>
                </a:tc>
                <a:tc>
                  <a:txBody>
                    <a:bodyPr/>
                    <a:lstStyle/>
                    <a:p>
                      <a:pPr algn="just" fontAlgn="t"/>
                      <a:r>
                        <a:rPr lang="en-GB" sz="1400" b="0" i="0" u="none" strike="noStrike" dirty="0">
                          <a:solidFill>
                            <a:srgbClr val="002060"/>
                          </a:solidFill>
                          <a:latin typeface="Cambria"/>
                        </a:rPr>
                        <a:t>Subvention additionnelle accordée à un bénéficiaire existant pour continuer une action réussie</a:t>
                      </a:r>
                      <a:endParaRPr lang="fr-FR" sz="1400" b="0" i="0" u="none" strike="noStrike" dirty="0">
                        <a:solidFill>
                          <a:srgbClr val="002060"/>
                        </a:solidFill>
                        <a:latin typeface="Cambria"/>
                      </a:endParaRPr>
                    </a:p>
                  </a:txBody>
                  <a:tcPr marL="9525" marR="9525" marT="9525" marB="0"/>
                </a:tc>
              </a:tr>
              <a:tr h="544457">
                <a:tc>
                  <a:txBody>
                    <a:bodyPr/>
                    <a:lstStyle/>
                    <a:p>
                      <a:pPr algn="just" fontAlgn="t"/>
                      <a:r>
                        <a:rPr lang="en-GB" sz="1400" b="0" i="0" u="none" strike="noStrike" dirty="0">
                          <a:solidFill>
                            <a:srgbClr val="002060"/>
                          </a:solidFill>
                          <a:latin typeface="Cambria"/>
                        </a:rPr>
                        <a:t>Le </a:t>
                      </a:r>
                      <a:r>
                        <a:rPr lang="en-GB" sz="1400" b="0" i="0" u="none" strike="noStrike" dirty="0" err="1" smtClean="0">
                          <a:solidFill>
                            <a:srgbClr val="002060"/>
                          </a:solidFill>
                          <a:latin typeface="Cambria"/>
                        </a:rPr>
                        <a:t>ciblage</a:t>
                      </a:r>
                      <a:endParaRPr lang="fr-FR" sz="1400" b="0" i="0" u="none" strike="noStrike" dirty="0">
                        <a:solidFill>
                          <a:srgbClr val="002060"/>
                        </a:solidFill>
                        <a:latin typeface="Cambria"/>
                      </a:endParaRPr>
                    </a:p>
                  </a:txBody>
                  <a:tcPr marL="9525" marR="9525" marT="9525" marB="0"/>
                </a:tc>
                <a:tc>
                  <a:txBody>
                    <a:bodyPr/>
                    <a:lstStyle/>
                    <a:p>
                      <a:pPr algn="just" fontAlgn="t"/>
                      <a:r>
                        <a:rPr lang="en-GB" sz="1400" b="0" i="0" u="none" strike="noStrike" dirty="0">
                          <a:solidFill>
                            <a:srgbClr val="002060"/>
                          </a:solidFill>
                          <a:latin typeface="Cambria"/>
                        </a:rPr>
                        <a:t>Tout ou partie d'un budget est réservé(e) à un type de bénéficiaire ou d'action précis  </a:t>
                      </a:r>
                      <a:endParaRPr lang="fr-FR" sz="1400" b="0" i="0" u="none" strike="noStrike" dirty="0">
                        <a:solidFill>
                          <a:srgbClr val="002060"/>
                        </a:solidFill>
                        <a:latin typeface="Cambria"/>
                      </a:endParaRPr>
                    </a:p>
                  </a:txBody>
                  <a:tcPr marL="9525" marR="9525" marT="9525" marB="0"/>
                </a:tc>
              </a:tr>
              <a:tr h="544457">
                <a:tc>
                  <a:txBody>
                    <a:bodyPr/>
                    <a:lstStyle/>
                    <a:p>
                      <a:pPr algn="just" fontAlgn="t"/>
                      <a:r>
                        <a:rPr lang="en-GB" sz="1400" b="0" i="0" u="none" strike="noStrike" dirty="0">
                          <a:solidFill>
                            <a:srgbClr val="002060"/>
                          </a:solidFill>
                          <a:latin typeface="Cambria"/>
                        </a:rPr>
                        <a:t>Exigences assouplies en matière de cofinancement</a:t>
                      </a:r>
                      <a:endParaRPr lang="fr-FR" sz="1400" b="0" i="0" u="none" strike="noStrike" dirty="0">
                        <a:solidFill>
                          <a:srgbClr val="002060"/>
                        </a:solidFill>
                        <a:latin typeface="Cambria"/>
                      </a:endParaRPr>
                    </a:p>
                  </a:txBody>
                  <a:tcPr marL="9525" marR="9525" marT="9525" marB="0"/>
                </a:tc>
                <a:tc>
                  <a:txBody>
                    <a:bodyPr/>
                    <a:lstStyle/>
                    <a:p>
                      <a:pPr algn="just" fontAlgn="t"/>
                      <a:r>
                        <a:rPr lang="en-GB" sz="1400" b="0" i="0" u="none" strike="noStrike" dirty="0">
                          <a:solidFill>
                            <a:srgbClr val="002060"/>
                          </a:solidFill>
                          <a:latin typeface="Cambria"/>
                        </a:rPr>
                        <a:t>Changements dans la part du budget couverte par le bénéficiaire de la subvention </a:t>
                      </a:r>
                      <a:endParaRPr lang="fr-FR" sz="1400" b="0" i="0" u="none" strike="noStrike" dirty="0">
                        <a:solidFill>
                          <a:srgbClr val="002060"/>
                        </a:solidFill>
                        <a:latin typeface="Cambria"/>
                      </a:endParaRPr>
                    </a:p>
                  </a:txBody>
                  <a:tcPr marL="9525" marR="9525" marT="9525" marB="0"/>
                </a:tc>
              </a:tr>
              <a:tr h="544457">
                <a:tc>
                  <a:txBody>
                    <a:bodyPr/>
                    <a:lstStyle/>
                    <a:p>
                      <a:pPr algn="just" fontAlgn="t"/>
                      <a:r>
                        <a:rPr lang="en-GB" sz="1400" b="0" i="0" u="none" strike="noStrike" dirty="0">
                          <a:solidFill>
                            <a:srgbClr val="002060"/>
                          </a:solidFill>
                          <a:latin typeface="Cambria"/>
                        </a:rPr>
                        <a:t>Les subventions de fonctionnement</a:t>
                      </a:r>
                      <a:endParaRPr lang="fr-FR" sz="1400" b="0" i="0" u="none" strike="noStrike" dirty="0">
                        <a:solidFill>
                          <a:srgbClr val="002060"/>
                        </a:solidFill>
                        <a:latin typeface="Cambria"/>
                      </a:endParaRPr>
                    </a:p>
                  </a:txBody>
                  <a:tcPr marL="9525" marR="9525" marT="9525" marB="0"/>
                </a:tc>
                <a:tc>
                  <a:txBody>
                    <a:bodyPr/>
                    <a:lstStyle/>
                    <a:p>
                      <a:pPr algn="just" fontAlgn="t"/>
                      <a:r>
                        <a:rPr lang="en-GB" sz="1400" b="0" i="0" u="none" strike="noStrike" dirty="0">
                          <a:solidFill>
                            <a:srgbClr val="002060"/>
                          </a:solidFill>
                          <a:latin typeface="Cambria"/>
                        </a:rPr>
                        <a:t>Financement des frais de fonctionnement</a:t>
                      </a:r>
                      <a:endParaRPr lang="fr-FR" sz="1400" b="0" i="0" u="none" strike="noStrike" dirty="0">
                        <a:solidFill>
                          <a:srgbClr val="002060"/>
                        </a:solidFill>
                        <a:latin typeface="Cambria"/>
                      </a:endParaRPr>
                    </a:p>
                  </a:txBody>
                  <a:tcPr marL="9525" marR="9525" marT="9525" marB="0"/>
                </a:tc>
              </a:tr>
              <a:tr h="544457">
                <a:tc>
                  <a:txBody>
                    <a:bodyPr/>
                    <a:lstStyle/>
                    <a:p>
                      <a:pPr algn="just" fontAlgn="t"/>
                      <a:r>
                        <a:rPr lang="en-GB" sz="1400" b="0" i="0" u="none" strike="noStrike" dirty="0" smtClean="0">
                          <a:solidFill>
                            <a:srgbClr val="7030A0"/>
                          </a:solidFill>
                          <a:latin typeface="Cambria"/>
                        </a:rPr>
                        <a:t>Les initiatives phares</a:t>
                      </a:r>
                      <a:endParaRPr lang="fr-FR" sz="1400" b="0" i="0" u="none" strike="noStrike" dirty="0">
                        <a:solidFill>
                          <a:srgbClr val="7030A0"/>
                        </a:solidFill>
                        <a:latin typeface="Cambria"/>
                      </a:endParaRPr>
                    </a:p>
                  </a:txBody>
                  <a:tcPr marL="9525" marR="9525" marT="9525" marB="0"/>
                </a:tc>
                <a:tc>
                  <a:txBody>
                    <a:bodyPr/>
                    <a:lstStyle/>
                    <a:p>
                      <a:pPr algn="just" fontAlgn="t"/>
                      <a:r>
                        <a:rPr lang="en-GB" sz="1400" b="0" i="0" u="none" strike="noStrike" dirty="0">
                          <a:solidFill>
                            <a:srgbClr val="002060"/>
                          </a:solidFill>
                          <a:latin typeface="Cambria"/>
                        </a:rPr>
                        <a:t>Vastes programmes de développement pluridisciplinaires qui visent à affronter des problèmes mondiaux majeurs</a:t>
                      </a:r>
                      <a:endParaRPr lang="fr-FR" sz="1400" b="0" i="0" u="none" strike="noStrike" dirty="0">
                        <a:solidFill>
                          <a:srgbClr val="002060"/>
                        </a:solidFill>
                        <a:latin typeface="Cambria"/>
                      </a:endParaRPr>
                    </a:p>
                  </a:txBody>
                  <a:tcPr marL="9525" marR="9525" marT="9525" marB="0"/>
                </a:tc>
              </a:tr>
              <a:tr h="544457">
                <a:tc>
                  <a:txBody>
                    <a:bodyPr/>
                    <a:lstStyle/>
                    <a:p>
                      <a:pPr algn="just" fontAlgn="t"/>
                      <a:r>
                        <a:rPr lang="en-GB" sz="1400" b="0" i="0" u="none" strike="noStrike" dirty="0">
                          <a:solidFill>
                            <a:srgbClr val="7030A0"/>
                          </a:solidFill>
                          <a:latin typeface="Cambria"/>
                        </a:rPr>
                        <a:t>Le financement mixte</a:t>
                      </a:r>
                      <a:endParaRPr lang="fr-FR" sz="1400" b="0" i="0" u="none" strike="noStrike" dirty="0">
                        <a:solidFill>
                          <a:srgbClr val="7030A0"/>
                        </a:solidFill>
                        <a:latin typeface="Cambria"/>
                      </a:endParaRPr>
                    </a:p>
                  </a:txBody>
                  <a:tcPr marL="9525" marR="9525" marT="9525" marB="0"/>
                </a:tc>
                <a:tc>
                  <a:txBody>
                    <a:bodyPr/>
                    <a:lstStyle/>
                    <a:p>
                      <a:pPr algn="just" fontAlgn="t"/>
                      <a:r>
                        <a:rPr lang="en-GB" sz="1400" b="0" i="0" u="none" strike="noStrike" dirty="0">
                          <a:solidFill>
                            <a:srgbClr val="002060"/>
                          </a:solidFill>
                          <a:latin typeface="Cambria"/>
                        </a:rPr>
                        <a:t>L'utilisation de subventions comme levier financier pour obtenir des ressources autres que des subventions, par ex. des prêts ou des investissements privés, destiné à des projets gouvernementaux ou du secteur privé</a:t>
                      </a:r>
                      <a:endParaRPr lang="fr-FR" sz="1400" b="0" i="0" u="none" strike="noStrike" dirty="0">
                        <a:solidFill>
                          <a:srgbClr val="002060"/>
                        </a:solidFill>
                        <a:latin typeface="Cambria"/>
                      </a:endParaRPr>
                    </a:p>
                  </a:txBody>
                  <a:tcPr marL="9525" marR="9525" marT="9525" marB="0"/>
                </a:tc>
              </a:tr>
            </a:tbl>
          </a:graphicData>
        </a:graphic>
      </p:graphicFrame>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579</TotalTime>
  <Words>473</Words>
  <Application>Microsoft Macintosh PowerPoint</Application>
  <PresentationFormat>Présentation à l'écran (4:3)</PresentationFormat>
  <Paragraphs>53</Paragraphs>
  <Slides>6</Slides>
  <Notes>2</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6</vt:i4>
      </vt:variant>
    </vt:vector>
  </HeadingPairs>
  <TitlesOfParts>
    <vt:vector size="11" baseType="lpstr">
      <vt:lpstr>Calibri</vt:lpstr>
      <vt:lpstr>Cambria</vt:lpstr>
      <vt:lpstr>Wingdings</vt:lpstr>
      <vt:lpstr>Arial</vt:lpstr>
      <vt:lpstr>Tema di Office</vt:lpstr>
      <vt:lpstr>Présentation PowerPoint</vt:lpstr>
      <vt:lpstr>Présentation PowerPoint</vt:lpstr>
      <vt:lpstr>Les financements de l'UE pour les OSC</vt:lpstr>
      <vt:lpstr>Introduction aux nouveaux mécanismes d'octroi de financement</vt:lpstr>
      <vt:lpstr>Présentation PowerPoint</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CORE FUNDING</dc:title>
  <dc:creator>garavini</dc:creator>
  <cp:lastModifiedBy>Utilisateur de Microsoft Office</cp:lastModifiedBy>
  <cp:revision>57</cp:revision>
  <dcterms:created xsi:type="dcterms:W3CDTF">2015-07-20T09:54:15Z</dcterms:created>
  <dcterms:modified xsi:type="dcterms:W3CDTF">2016-03-20T11:54:51Z</dcterms:modified>
</cp:coreProperties>
</file>