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72" r:id="rId5"/>
    <p:sldId id="277" r:id="rId6"/>
    <p:sldId id="265" r:id="rId7"/>
    <p:sldId id="266" r:id="rId8"/>
    <p:sldId id="279" r:id="rId9"/>
    <p:sldId id="278" r:id="rId10"/>
    <p:sldId id="275" r:id="rId11"/>
    <p:sldId id="256" r:id="rId12"/>
    <p:sldId id="281" r:id="rId13"/>
    <p:sldId id="280" r:id="rId14"/>
    <p:sldId id="282" r:id="rId15"/>
    <p:sldId id="260" r:id="rId16"/>
    <p:sldId id="283"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Åsa Thomasson" initials="ÅT" lastIdx="2" clrIdx="0">
    <p:extLst/>
  </p:cmAuthor>
  <p:cmAuthor id="2" name="Oliveira, Andreia" initials="OA" lastIdx="6" clrIdx="1">
    <p:extLst/>
  </p:cmAuthor>
  <p:cmAuthor id="3" name="Dahlman, Anna" initials="DA"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59"/>
    <p:restoredTop sz="79779" autoAdjust="0"/>
  </p:normalViewPr>
  <p:slideViewPr>
    <p:cSldViewPr>
      <p:cViewPr>
        <p:scale>
          <a:sx n="92" d="100"/>
          <a:sy n="92" d="100"/>
        </p:scale>
        <p:origin x="832" y="6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notesMaster" Target="notesMasters/notesMaster1.xml"/><Relationship Id="rId19" Type="http://schemas.openxmlformats.org/officeDocument/2006/relationships/commentAuthors" Target="commentAuthor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8E3138-BA77-4289-900A-75FD4718CAFD}" type="doc">
      <dgm:prSet loTypeId="urn:microsoft.com/office/officeart/2005/8/layout/venn1" loCatId="relationship" qsTypeId="urn:microsoft.com/office/officeart/2005/8/quickstyle/simple1" qsCatId="simple" csTypeId="urn:microsoft.com/office/officeart/2005/8/colors/colorful3" csCatId="colorful" phldr="1"/>
      <dgm:spPr/>
    </dgm:pt>
    <dgm:pt modelId="{5F36A3B4-C50F-455F-AA73-54366C211A6E}">
      <dgm:prSet phldrT="[Text]" custT="1"/>
      <dgm:spPr/>
      <dgm:t>
        <a:bodyPr/>
        <a:lstStyle/>
        <a:p>
          <a:r>
            <a:rPr lang="fr-BE" sz="2400" b="1" dirty="0" smtClean="0"/>
            <a:t>Délégation de l'UE</a:t>
          </a:r>
        </a:p>
        <a:p>
          <a:r>
            <a:rPr lang="fr-BE" sz="1800" b="1" dirty="0" smtClean="0"/>
            <a:t>(+ embassades des États membres de l'UE si programmation conjointe)</a:t>
          </a:r>
          <a:endParaRPr lang="fr-FR" sz="1800" b="1" dirty="0" smtClean="0"/>
        </a:p>
      </dgm:t>
    </dgm:pt>
    <dgm:pt modelId="{DC753F49-7D72-44FC-97C3-7F55CF026D84}" type="parTrans" cxnId="{52049E71-8CC0-4E4F-AD70-04B03BFF7F95}">
      <dgm:prSet/>
      <dgm:spPr/>
      <dgm:t>
        <a:bodyPr/>
        <a:lstStyle/>
        <a:p>
          <a:endParaRPr lang="fr-BE"/>
        </a:p>
      </dgm:t>
    </dgm:pt>
    <dgm:pt modelId="{B632E04C-2203-4B60-A238-CAF3370D24FC}" type="sibTrans" cxnId="{52049E71-8CC0-4E4F-AD70-04B03BFF7F95}">
      <dgm:prSet/>
      <dgm:spPr/>
      <dgm:t>
        <a:bodyPr/>
        <a:lstStyle/>
        <a:p>
          <a:endParaRPr lang="fr-BE"/>
        </a:p>
      </dgm:t>
    </dgm:pt>
    <dgm:pt modelId="{E69C5FFB-3D12-4BEB-95CC-E14B5DB12F28}">
      <dgm:prSet phldrT="[Text]" custT="1"/>
      <dgm:spPr/>
      <dgm:t>
        <a:bodyPr/>
        <a:lstStyle/>
        <a:p>
          <a:pPr algn="ctr"/>
          <a:r>
            <a:rPr lang="fr-BE" sz="2400" b="1" dirty="0" smtClean="0"/>
            <a:t>OSC et autres parties prenantes dans le pays</a:t>
          </a:r>
        </a:p>
        <a:p>
          <a:pPr algn="l"/>
          <a:r>
            <a:rPr lang="fr-BE" sz="1800" dirty="0" smtClean="0"/>
            <a:t>OSC locales, OSCI, ONU, etc.</a:t>
          </a:r>
          <a:endParaRPr lang="fr-FR" sz="1800" dirty="0"/>
        </a:p>
      </dgm:t>
    </dgm:pt>
    <dgm:pt modelId="{E2D52571-D06F-4C62-93E9-FB7DA246DF59}" type="parTrans" cxnId="{46BCCE40-A189-4A38-BE57-E909E4C03BA2}">
      <dgm:prSet/>
      <dgm:spPr/>
      <dgm:t>
        <a:bodyPr/>
        <a:lstStyle/>
        <a:p>
          <a:endParaRPr lang="fr-BE"/>
        </a:p>
      </dgm:t>
    </dgm:pt>
    <dgm:pt modelId="{D9415332-1E5B-46F4-A03E-7D59ABA20C4B}" type="sibTrans" cxnId="{46BCCE40-A189-4A38-BE57-E909E4C03BA2}">
      <dgm:prSet/>
      <dgm:spPr/>
      <dgm:t>
        <a:bodyPr/>
        <a:lstStyle/>
        <a:p>
          <a:endParaRPr lang="fr-BE"/>
        </a:p>
      </dgm:t>
    </dgm:pt>
    <dgm:pt modelId="{B67C80A9-5370-45C4-9386-6797BE6AC354}">
      <dgm:prSet phldrT="[Text]" custT="1"/>
      <dgm:spPr/>
      <dgm:t>
        <a:bodyPr/>
        <a:lstStyle/>
        <a:p>
          <a:r>
            <a:rPr lang="fr-BE" sz="2400" b="1" dirty="0" smtClean="0"/>
            <a:t>Votre gouvernement</a:t>
          </a:r>
          <a:endParaRPr lang="fr-FR" sz="2400" b="1" dirty="0" smtClean="0"/>
        </a:p>
        <a:p>
          <a:r>
            <a:rPr dirty="0" err="1"/>
            <a:t>Ministère</a:t>
          </a:r>
          <a:r>
            <a:rPr dirty="0"/>
            <a:t> des Finances (ACP) </a:t>
          </a:r>
          <a:r>
            <a:rPr dirty="0" err="1"/>
            <a:t>ou</a:t>
          </a:r>
          <a:r>
            <a:rPr dirty="0"/>
            <a:t> </a:t>
          </a:r>
          <a:r>
            <a:rPr dirty="0" err="1"/>
            <a:t>Ministère</a:t>
          </a:r>
          <a:r>
            <a:rPr dirty="0"/>
            <a:t> des Affaires </a:t>
          </a:r>
          <a:r>
            <a:rPr dirty="0" err="1"/>
            <a:t>étrangères</a:t>
          </a:r>
          <a:r>
            <a:rPr dirty="0"/>
            <a:t> (ICD)</a:t>
          </a:r>
          <a:endParaRPr lang="fr-FR" sz="1800" dirty="0"/>
        </a:p>
      </dgm:t>
    </dgm:pt>
    <dgm:pt modelId="{057CF4D5-8EBF-446C-A1D7-987F9F646F22}" type="parTrans" cxnId="{E9508173-6CB5-412A-805C-755B70162BA5}">
      <dgm:prSet/>
      <dgm:spPr/>
      <dgm:t>
        <a:bodyPr/>
        <a:lstStyle/>
        <a:p>
          <a:endParaRPr lang="fr-BE"/>
        </a:p>
      </dgm:t>
    </dgm:pt>
    <dgm:pt modelId="{1FFB07EB-0AA9-4AF4-85D6-53ED515FF8B7}" type="sibTrans" cxnId="{E9508173-6CB5-412A-805C-755B70162BA5}">
      <dgm:prSet/>
      <dgm:spPr/>
      <dgm:t>
        <a:bodyPr/>
        <a:lstStyle/>
        <a:p>
          <a:endParaRPr lang="fr-BE"/>
        </a:p>
      </dgm:t>
    </dgm:pt>
    <dgm:pt modelId="{20FFAE5C-2C3D-4351-B313-8C1E64D5A7B4}" type="pres">
      <dgm:prSet presAssocID="{958E3138-BA77-4289-900A-75FD4718CAFD}" presName="compositeShape" presStyleCnt="0">
        <dgm:presLayoutVars>
          <dgm:chMax val="7"/>
          <dgm:dir/>
          <dgm:resizeHandles val="exact"/>
        </dgm:presLayoutVars>
      </dgm:prSet>
      <dgm:spPr/>
    </dgm:pt>
    <dgm:pt modelId="{A30ED0ED-A71A-40BB-99DC-43BAFEC5CAC9}" type="pres">
      <dgm:prSet presAssocID="{5F36A3B4-C50F-455F-AA73-54366C211A6E}" presName="circ1" presStyleLbl="vennNode1" presStyleIdx="0" presStyleCnt="3" custScaleX="119979" custScaleY="110980"/>
      <dgm:spPr/>
      <dgm:t>
        <a:bodyPr/>
        <a:lstStyle/>
        <a:p>
          <a:endParaRPr lang="fr-BE"/>
        </a:p>
      </dgm:t>
    </dgm:pt>
    <dgm:pt modelId="{E559EF39-638A-4B72-ACFE-2683A71C5A74}" type="pres">
      <dgm:prSet presAssocID="{5F36A3B4-C50F-455F-AA73-54366C211A6E}" presName="circ1Tx" presStyleLbl="revTx" presStyleIdx="0" presStyleCnt="0">
        <dgm:presLayoutVars>
          <dgm:chMax val="0"/>
          <dgm:chPref val="0"/>
          <dgm:bulletEnabled val="1"/>
        </dgm:presLayoutVars>
      </dgm:prSet>
      <dgm:spPr/>
      <dgm:t>
        <a:bodyPr/>
        <a:lstStyle/>
        <a:p>
          <a:endParaRPr lang="fr-BE"/>
        </a:p>
      </dgm:t>
    </dgm:pt>
    <dgm:pt modelId="{E560E548-E0A2-46B7-B99F-A29740A106EB}" type="pres">
      <dgm:prSet presAssocID="{E69C5FFB-3D12-4BEB-95CC-E14B5DB12F28}" presName="circ2" presStyleLbl="vennNode1" presStyleIdx="1" presStyleCnt="3" custScaleX="133357" custScaleY="110286" custLinFactNeighborX="35450" custLinFactNeighborY="-483"/>
      <dgm:spPr/>
      <dgm:t>
        <a:bodyPr/>
        <a:lstStyle/>
        <a:p>
          <a:endParaRPr lang="fr-BE"/>
        </a:p>
      </dgm:t>
    </dgm:pt>
    <dgm:pt modelId="{1961AD4B-EDEC-4D2E-A910-388B510DF703}" type="pres">
      <dgm:prSet presAssocID="{E69C5FFB-3D12-4BEB-95CC-E14B5DB12F28}" presName="circ2Tx" presStyleLbl="revTx" presStyleIdx="0" presStyleCnt="0">
        <dgm:presLayoutVars>
          <dgm:chMax val="0"/>
          <dgm:chPref val="0"/>
          <dgm:bulletEnabled val="1"/>
        </dgm:presLayoutVars>
      </dgm:prSet>
      <dgm:spPr/>
      <dgm:t>
        <a:bodyPr/>
        <a:lstStyle/>
        <a:p>
          <a:endParaRPr lang="fr-BE"/>
        </a:p>
      </dgm:t>
    </dgm:pt>
    <dgm:pt modelId="{991476A9-747D-4476-8AC5-4478823B4042}" type="pres">
      <dgm:prSet presAssocID="{B67C80A9-5370-45C4-9386-6797BE6AC354}" presName="circ3" presStyleLbl="vennNode1" presStyleIdx="2" presStyleCnt="3" custScaleX="133164" custScaleY="105542" custLinFactNeighborX="-37117" custLinFactNeighborY="6283"/>
      <dgm:spPr/>
      <dgm:t>
        <a:bodyPr/>
        <a:lstStyle/>
        <a:p>
          <a:endParaRPr lang="fr-BE"/>
        </a:p>
      </dgm:t>
    </dgm:pt>
    <dgm:pt modelId="{20C4D08F-D316-4381-B2BF-AABE95EAE903}" type="pres">
      <dgm:prSet presAssocID="{B67C80A9-5370-45C4-9386-6797BE6AC354}" presName="circ3Tx" presStyleLbl="revTx" presStyleIdx="0" presStyleCnt="0">
        <dgm:presLayoutVars>
          <dgm:chMax val="0"/>
          <dgm:chPref val="0"/>
          <dgm:bulletEnabled val="1"/>
        </dgm:presLayoutVars>
      </dgm:prSet>
      <dgm:spPr/>
      <dgm:t>
        <a:bodyPr/>
        <a:lstStyle/>
        <a:p>
          <a:endParaRPr lang="fr-BE"/>
        </a:p>
      </dgm:t>
    </dgm:pt>
  </dgm:ptLst>
  <dgm:cxnLst>
    <dgm:cxn modelId="{59ECD1E6-1D5D-422C-AC81-E1F3F9F358E7}" type="presOf" srcId="{5F36A3B4-C50F-455F-AA73-54366C211A6E}" destId="{E559EF39-638A-4B72-ACFE-2683A71C5A74}" srcOrd="1" destOrd="0" presId="urn:microsoft.com/office/officeart/2005/8/layout/venn1"/>
    <dgm:cxn modelId="{75825B53-003B-43AD-B555-84D09AA4B090}" type="presOf" srcId="{5F36A3B4-C50F-455F-AA73-54366C211A6E}" destId="{A30ED0ED-A71A-40BB-99DC-43BAFEC5CAC9}" srcOrd="0" destOrd="0" presId="urn:microsoft.com/office/officeart/2005/8/layout/venn1"/>
    <dgm:cxn modelId="{E09AC23D-36C5-4167-8EBC-4D2148CFC7B4}" type="presOf" srcId="{B67C80A9-5370-45C4-9386-6797BE6AC354}" destId="{20C4D08F-D316-4381-B2BF-AABE95EAE903}" srcOrd="1" destOrd="0" presId="urn:microsoft.com/office/officeart/2005/8/layout/venn1"/>
    <dgm:cxn modelId="{7F1BD90D-B554-49B5-8D73-FB1182D087DF}" type="presOf" srcId="{B67C80A9-5370-45C4-9386-6797BE6AC354}" destId="{991476A9-747D-4476-8AC5-4478823B4042}" srcOrd="0" destOrd="0" presId="urn:microsoft.com/office/officeart/2005/8/layout/venn1"/>
    <dgm:cxn modelId="{46BCCE40-A189-4A38-BE57-E909E4C03BA2}" srcId="{958E3138-BA77-4289-900A-75FD4718CAFD}" destId="{E69C5FFB-3D12-4BEB-95CC-E14B5DB12F28}" srcOrd="1" destOrd="0" parTransId="{E2D52571-D06F-4C62-93E9-FB7DA246DF59}" sibTransId="{D9415332-1E5B-46F4-A03E-7D59ABA20C4B}"/>
    <dgm:cxn modelId="{52049E71-8CC0-4E4F-AD70-04B03BFF7F95}" srcId="{958E3138-BA77-4289-900A-75FD4718CAFD}" destId="{5F36A3B4-C50F-455F-AA73-54366C211A6E}" srcOrd="0" destOrd="0" parTransId="{DC753F49-7D72-44FC-97C3-7F55CF026D84}" sibTransId="{B632E04C-2203-4B60-A238-CAF3370D24FC}"/>
    <dgm:cxn modelId="{43C37BEC-5075-46B7-92B0-EA8BB076DA53}" type="presOf" srcId="{E69C5FFB-3D12-4BEB-95CC-E14B5DB12F28}" destId="{1961AD4B-EDEC-4D2E-A910-388B510DF703}" srcOrd="1" destOrd="0" presId="urn:microsoft.com/office/officeart/2005/8/layout/venn1"/>
    <dgm:cxn modelId="{770EF2F1-5D53-4DF5-B019-9BAD56D057F2}" type="presOf" srcId="{E69C5FFB-3D12-4BEB-95CC-E14B5DB12F28}" destId="{E560E548-E0A2-46B7-B99F-A29740A106EB}" srcOrd="0" destOrd="0" presId="urn:microsoft.com/office/officeart/2005/8/layout/venn1"/>
    <dgm:cxn modelId="{11FE9661-5DFC-4C28-92B7-610ADC71BC36}" type="presOf" srcId="{958E3138-BA77-4289-900A-75FD4718CAFD}" destId="{20FFAE5C-2C3D-4351-B313-8C1E64D5A7B4}" srcOrd="0" destOrd="0" presId="urn:microsoft.com/office/officeart/2005/8/layout/venn1"/>
    <dgm:cxn modelId="{E9508173-6CB5-412A-805C-755B70162BA5}" srcId="{958E3138-BA77-4289-900A-75FD4718CAFD}" destId="{B67C80A9-5370-45C4-9386-6797BE6AC354}" srcOrd="2" destOrd="0" parTransId="{057CF4D5-8EBF-446C-A1D7-987F9F646F22}" sibTransId="{1FFB07EB-0AA9-4AF4-85D6-53ED515FF8B7}"/>
    <dgm:cxn modelId="{34DD2923-5A7A-49CE-804B-A5C46CA6EDB0}" type="presParOf" srcId="{20FFAE5C-2C3D-4351-B313-8C1E64D5A7B4}" destId="{A30ED0ED-A71A-40BB-99DC-43BAFEC5CAC9}" srcOrd="0" destOrd="0" presId="urn:microsoft.com/office/officeart/2005/8/layout/venn1"/>
    <dgm:cxn modelId="{FE526D4C-40BA-4463-A7EF-A43C7C7FD3B0}" type="presParOf" srcId="{20FFAE5C-2C3D-4351-B313-8C1E64D5A7B4}" destId="{E559EF39-638A-4B72-ACFE-2683A71C5A74}" srcOrd="1" destOrd="0" presId="urn:microsoft.com/office/officeart/2005/8/layout/venn1"/>
    <dgm:cxn modelId="{4D1F0CD9-D7D3-4691-AB3E-1D18BF4E71E3}" type="presParOf" srcId="{20FFAE5C-2C3D-4351-B313-8C1E64D5A7B4}" destId="{E560E548-E0A2-46B7-B99F-A29740A106EB}" srcOrd="2" destOrd="0" presId="urn:microsoft.com/office/officeart/2005/8/layout/venn1"/>
    <dgm:cxn modelId="{94534924-896E-45B5-910C-5B1253274FEC}" type="presParOf" srcId="{20FFAE5C-2C3D-4351-B313-8C1E64D5A7B4}" destId="{1961AD4B-EDEC-4D2E-A910-388B510DF703}" srcOrd="3" destOrd="0" presId="urn:microsoft.com/office/officeart/2005/8/layout/venn1"/>
    <dgm:cxn modelId="{4A84EA4E-969F-414A-A90C-103C6F099997}" type="presParOf" srcId="{20FFAE5C-2C3D-4351-B313-8C1E64D5A7B4}" destId="{991476A9-747D-4476-8AC5-4478823B4042}" srcOrd="4" destOrd="0" presId="urn:microsoft.com/office/officeart/2005/8/layout/venn1"/>
    <dgm:cxn modelId="{AA4BAF04-7E49-43C5-B1BD-481C4906C69A}" type="presParOf" srcId="{20FFAE5C-2C3D-4351-B313-8C1E64D5A7B4}" destId="{20C4D08F-D316-4381-B2BF-AABE95EAE903}"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77147A-F1E8-4D9F-BB61-AD486E513B4C}" type="doc">
      <dgm:prSet loTypeId="urn:microsoft.com/office/officeart/2005/8/layout/arrow2" loCatId="process" qsTypeId="urn:microsoft.com/office/officeart/2005/8/quickstyle/simple1" qsCatId="simple" csTypeId="urn:microsoft.com/office/officeart/2005/8/colors/accent1_2" csCatId="accent1" phldr="1"/>
      <dgm:spPr/>
    </dgm:pt>
    <dgm:pt modelId="{80872978-B4A0-4C6C-9917-D53921E1F6DC}">
      <dgm:prSet phldrT="[Text]" custT="1"/>
      <dgm:spPr/>
      <dgm:t>
        <a:bodyPr/>
        <a:lstStyle/>
        <a:p>
          <a:r>
            <a:rPr dirty="0"/>
            <a:t> </a:t>
          </a:r>
          <a:r>
            <a:rPr lang="fr-BE" sz="2000" b="1" dirty="0" smtClean="0"/>
            <a:t>Mai-dec 2012</a:t>
          </a:r>
        </a:p>
        <a:p>
          <a:r>
            <a:rPr lang="fr-BE" sz="1600" b="1" dirty="0" smtClean="0">
              <a:solidFill>
                <a:schemeClr val="accent6">
                  <a:lumMod val="75000"/>
                </a:schemeClr>
              </a:solidFill>
            </a:rPr>
            <a:t>Phase 1 : Documents stratégiques du pays</a:t>
          </a:r>
          <a:r>
            <a:rPr sz="1600" dirty="0"/>
            <a:t/>
          </a:r>
          <a:br>
            <a:rPr sz="1600" dirty="0"/>
          </a:br>
          <a:r>
            <a:rPr lang="fr-BE" sz="1600" b="1" dirty="0" smtClean="0">
              <a:solidFill>
                <a:schemeClr val="accent6">
                  <a:lumMod val="75000"/>
                </a:schemeClr>
              </a:solidFill>
            </a:rPr>
            <a:t>(3 secteurs prioritaires)</a:t>
          </a:r>
          <a:endParaRPr lang="fr-FR" sz="1600" dirty="0"/>
        </a:p>
      </dgm:t>
    </dgm:pt>
    <dgm:pt modelId="{95208BBC-5F24-4C94-B6BC-25F8F0B75FD1}" type="parTrans" cxnId="{FD73FCF6-5D15-498F-B56E-B54ECC96C93D}">
      <dgm:prSet/>
      <dgm:spPr/>
      <dgm:t>
        <a:bodyPr/>
        <a:lstStyle/>
        <a:p>
          <a:endParaRPr lang="fr-BE"/>
        </a:p>
      </dgm:t>
    </dgm:pt>
    <dgm:pt modelId="{4EDD213F-4218-4741-93D7-6BF0B6FDCEA1}" type="sibTrans" cxnId="{FD73FCF6-5D15-498F-B56E-B54ECC96C93D}">
      <dgm:prSet/>
      <dgm:spPr/>
      <dgm:t>
        <a:bodyPr/>
        <a:lstStyle/>
        <a:p>
          <a:endParaRPr lang="fr-BE"/>
        </a:p>
      </dgm:t>
    </dgm:pt>
    <dgm:pt modelId="{8A812536-71AC-446E-8730-367E95952183}">
      <dgm:prSet phldrT="[Text]" custT="1"/>
      <dgm:spPr/>
      <dgm:t>
        <a:bodyPr/>
        <a:lstStyle/>
        <a:p>
          <a:r>
            <a:rPr lang="fr-BE" sz="2000" b="1" dirty="0" smtClean="0"/>
            <a:t>Janvier-juin 2013 </a:t>
          </a:r>
        </a:p>
        <a:p>
          <a:r>
            <a:rPr lang="fr-BE" sz="1600" b="1" dirty="0" smtClean="0">
              <a:solidFill>
                <a:schemeClr val="accent5">
                  <a:lumMod val="75000"/>
                </a:schemeClr>
              </a:solidFill>
            </a:rPr>
            <a:t>Phase 2 : Plans indicatifs pluriannuels / plans indicatifs nationaux</a:t>
          </a:r>
          <a:endParaRPr lang="fr-FR" sz="1600" b="1" dirty="0">
            <a:solidFill>
              <a:schemeClr val="accent5">
                <a:lumMod val="75000"/>
              </a:schemeClr>
            </a:solidFill>
          </a:endParaRPr>
        </a:p>
      </dgm:t>
    </dgm:pt>
    <dgm:pt modelId="{327D43AE-C325-4516-A26D-64A7CBBD923B}" type="parTrans" cxnId="{6589004B-6D89-4799-A867-3B81D535AFBA}">
      <dgm:prSet/>
      <dgm:spPr/>
      <dgm:t>
        <a:bodyPr/>
        <a:lstStyle/>
        <a:p>
          <a:endParaRPr lang="fr-BE"/>
        </a:p>
      </dgm:t>
    </dgm:pt>
    <dgm:pt modelId="{E6E6370D-BC0F-4131-8BF1-3A75B5FC4107}" type="sibTrans" cxnId="{6589004B-6D89-4799-A867-3B81D535AFBA}">
      <dgm:prSet/>
      <dgm:spPr/>
      <dgm:t>
        <a:bodyPr/>
        <a:lstStyle/>
        <a:p>
          <a:endParaRPr lang="fr-BE"/>
        </a:p>
      </dgm:t>
    </dgm:pt>
    <dgm:pt modelId="{32AFA65E-86A2-4AE9-B510-195639DA8CA4}">
      <dgm:prSet phldrT="[Text]" custT="1"/>
      <dgm:spPr/>
      <dgm:t>
        <a:bodyPr/>
        <a:lstStyle/>
        <a:p>
          <a:r>
            <a:rPr lang="fr-BE" sz="2000" b="1" dirty="0" smtClean="0"/>
            <a:t>Juillet 2013-2014</a:t>
          </a:r>
        </a:p>
        <a:p>
          <a:r>
            <a:rPr lang="fr-BE" sz="1600" b="1" dirty="0" smtClean="0">
              <a:solidFill>
                <a:schemeClr val="accent4"/>
              </a:solidFill>
            </a:rPr>
            <a:t>P</a:t>
          </a:r>
          <a:r>
            <a:rPr lang="fr-BE" sz="1600" b="1" dirty="0" smtClean="0">
              <a:solidFill>
                <a:schemeClr val="accent4">
                  <a:lumMod val="75000"/>
                </a:schemeClr>
              </a:solidFill>
            </a:rPr>
            <a:t>hase 3 : Approbation par la Commission européenne et les États membres de l'UE</a:t>
          </a:r>
          <a:endParaRPr lang="fr-FR" sz="1600" b="1" dirty="0">
            <a:solidFill>
              <a:schemeClr val="accent4">
                <a:lumMod val="75000"/>
              </a:schemeClr>
            </a:solidFill>
          </a:endParaRPr>
        </a:p>
      </dgm:t>
    </dgm:pt>
    <dgm:pt modelId="{D8523BBD-7927-4292-AC12-A7B7D1A4EF98}" type="parTrans" cxnId="{A464A072-7C10-4231-8C16-8CD3E42EA5E2}">
      <dgm:prSet/>
      <dgm:spPr/>
      <dgm:t>
        <a:bodyPr/>
        <a:lstStyle/>
        <a:p>
          <a:endParaRPr lang="fr-BE"/>
        </a:p>
      </dgm:t>
    </dgm:pt>
    <dgm:pt modelId="{988827FF-346C-4647-AC3F-166F16753058}" type="sibTrans" cxnId="{A464A072-7C10-4231-8C16-8CD3E42EA5E2}">
      <dgm:prSet/>
      <dgm:spPr/>
      <dgm:t>
        <a:bodyPr/>
        <a:lstStyle/>
        <a:p>
          <a:endParaRPr lang="fr-BE"/>
        </a:p>
      </dgm:t>
    </dgm:pt>
    <dgm:pt modelId="{DEF2B5C0-376F-4979-80B4-0120343031C0}" type="pres">
      <dgm:prSet presAssocID="{1A77147A-F1E8-4D9F-BB61-AD486E513B4C}" presName="arrowDiagram" presStyleCnt="0">
        <dgm:presLayoutVars>
          <dgm:chMax val="5"/>
          <dgm:dir/>
          <dgm:resizeHandles val="exact"/>
        </dgm:presLayoutVars>
      </dgm:prSet>
      <dgm:spPr/>
    </dgm:pt>
    <dgm:pt modelId="{F3F54BB7-B9FA-4B72-8B4B-A260E27C81CC}" type="pres">
      <dgm:prSet presAssocID="{1A77147A-F1E8-4D9F-BB61-AD486E513B4C}" presName="arrow" presStyleLbl="bgShp" presStyleIdx="0" presStyleCnt="1"/>
      <dgm:spPr/>
    </dgm:pt>
    <dgm:pt modelId="{A98733CE-F374-43C3-B036-C46B17D66020}" type="pres">
      <dgm:prSet presAssocID="{1A77147A-F1E8-4D9F-BB61-AD486E513B4C}" presName="arrowDiagram3" presStyleCnt="0"/>
      <dgm:spPr/>
    </dgm:pt>
    <dgm:pt modelId="{47EC2E63-87ED-4045-B954-E4BCFAD2CC61}" type="pres">
      <dgm:prSet presAssocID="{80872978-B4A0-4C6C-9917-D53921E1F6DC}" presName="bullet3a" presStyleLbl="node1" presStyleIdx="0" presStyleCnt="3"/>
      <dgm:spPr/>
    </dgm:pt>
    <dgm:pt modelId="{D74F2F77-8D16-4F19-A347-60E6416296DE}" type="pres">
      <dgm:prSet presAssocID="{80872978-B4A0-4C6C-9917-D53921E1F6DC}" presName="textBox3a" presStyleLbl="revTx" presStyleIdx="0" presStyleCnt="3" custScaleX="137104" custLinFactNeighborX="0" custLinFactNeighborY="17733">
        <dgm:presLayoutVars>
          <dgm:bulletEnabled val="1"/>
        </dgm:presLayoutVars>
      </dgm:prSet>
      <dgm:spPr/>
      <dgm:t>
        <a:bodyPr/>
        <a:lstStyle/>
        <a:p>
          <a:endParaRPr lang="fr-BE"/>
        </a:p>
      </dgm:t>
    </dgm:pt>
    <dgm:pt modelId="{499F28CA-AD26-4104-AD24-E12A10BC64CB}" type="pres">
      <dgm:prSet presAssocID="{8A812536-71AC-446E-8730-367E95952183}" presName="bullet3b" presStyleLbl="node1" presStyleIdx="1" presStyleCnt="3"/>
      <dgm:spPr/>
    </dgm:pt>
    <dgm:pt modelId="{72FFA51B-78CD-4726-A24F-3330CF60D4EA}" type="pres">
      <dgm:prSet presAssocID="{8A812536-71AC-446E-8730-367E95952183}" presName="textBox3b" presStyleLbl="revTx" presStyleIdx="1" presStyleCnt="3" custScaleX="120968" custLinFactNeighborX="0" custLinFactNeighborY="8857">
        <dgm:presLayoutVars>
          <dgm:bulletEnabled val="1"/>
        </dgm:presLayoutVars>
      </dgm:prSet>
      <dgm:spPr/>
      <dgm:t>
        <a:bodyPr/>
        <a:lstStyle/>
        <a:p>
          <a:endParaRPr lang="fr-BE"/>
        </a:p>
      </dgm:t>
    </dgm:pt>
    <dgm:pt modelId="{1E14A8D2-0A6E-427A-9481-B6E2B3AD52A2}" type="pres">
      <dgm:prSet presAssocID="{32AFA65E-86A2-4AE9-B510-195639DA8CA4}" presName="bullet3c" presStyleLbl="node1" presStyleIdx="2" presStyleCnt="3"/>
      <dgm:spPr/>
      <dgm:t>
        <a:bodyPr/>
        <a:lstStyle/>
        <a:p>
          <a:endParaRPr lang="fr-BE"/>
        </a:p>
      </dgm:t>
    </dgm:pt>
    <dgm:pt modelId="{574C5FA2-3C1E-4D40-8F69-8256BACA7CFB}" type="pres">
      <dgm:prSet presAssocID="{32AFA65E-86A2-4AE9-B510-195639DA8CA4}" presName="textBox3c" presStyleLbl="revTx" presStyleIdx="2" presStyleCnt="3" custLinFactNeighborX="-10013" custLinFactNeighborY="8856">
        <dgm:presLayoutVars>
          <dgm:bulletEnabled val="1"/>
        </dgm:presLayoutVars>
      </dgm:prSet>
      <dgm:spPr/>
      <dgm:t>
        <a:bodyPr/>
        <a:lstStyle/>
        <a:p>
          <a:endParaRPr lang="fr-BE"/>
        </a:p>
      </dgm:t>
    </dgm:pt>
  </dgm:ptLst>
  <dgm:cxnLst>
    <dgm:cxn modelId="{6589004B-6D89-4799-A867-3B81D535AFBA}" srcId="{1A77147A-F1E8-4D9F-BB61-AD486E513B4C}" destId="{8A812536-71AC-446E-8730-367E95952183}" srcOrd="1" destOrd="0" parTransId="{327D43AE-C325-4516-A26D-64A7CBBD923B}" sibTransId="{E6E6370D-BC0F-4131-8BF1-3A75B5FC4107}"/>
    <dgm:cxn modelId="{4199AB77-BBE8-4CCF-B2DE-62EE508160B0}" type="presOf" srcId="{32AFA65E-86A2-4AE9-B510-195639DA8CA4}" destId="{574C5FA2-3C1E-4D40-8F69-8256BACA7CFB}" srcOrd="0" destOrd="0" presId="urn:microsoft.com/office/officeart/2005/8/layout/arrow2"/>
    <dgm:cxn modelId="{B5AFBAA9-F61C-4368-9776-6AA3D7C0D378}" type="presOf" srcId="{8A812536-71AC-446E-8730-367E95952183}" destId="{72FFA51B-78CD-4726-A24F-3330CF60D4EA}" srcOrd="0" destOrd="0" presId="urn:microsoft.com/office/officeart/2005/8/layout/arrow2"/>
    <dgm:cxn modelId="{FD73FCF6-5D15-498F-B56E-B54ECC96C93D}" srcId="{1A77147A-F1E8-4D9F-BB61-AD486E513B4C}" destId="{80872978-B4A0-4C6C-9917-D53921E1F6DC}" srcOrd="0" destOrd="0" parTransId="{95208BBC-5F24-4C94-B6BC-25F8F0B75FD1}" sibTransId="{4EDD213F-4218-4741-93D7-6BF0B6FDCEA1}"/>
    <dgm:cxn modelId="{A464A072-7C10-4231-8C16-8CD3E42EA5E2}" srcId="{1A77147A-F1E8-4D9F-BB61-AD486E513B4C}" destId="{32AFA65E-86A2-4AE9-B510-195639DA8CA4}" srcOrd="2" destOrd="0" parTransId="{D8523BBD-7927-4292-AC12-A7B7D1A4EF98}" sibTransId="{988827FF-346C-4647-AC3F-166F16753058}"/>
    <dgm:cxn modelId="{A24DEC47-5227-4196-A266-A428A92DEA0A}" type="presOf" srcId="{1A77147A-F1E8-4D9F-BB61-AD486E513B4C}" destId="{DEF2B5C0-376F-4979-80B4-0120343031C0}" srcOrd="0" destOrd="0" presId="urn:microsoft.com/office/officeart/2005/8/layout/arrow2"/>
    <dgm:cxn modelId="{6035AB0F-EA30-4086-9DEC-AAC23DAA1906}" type="presOf" srcId="{80872978-B4A0-4C6C-9917-D53921E1F6DC}" destId="{D74F2F77-8D16-4F19-A347-60E6416296DE}" srcOrd="0" destOrd="0" presId="urn:microsoft.com/office/officeart/2005/8/layout/arrow2"/>
    <dgm:cxn modelId="{2EE68E9D-CC89-4FDC-A3CA-595EB370F7BD}" type="presParOf" srcId="{DEF2B5C0-376F-4979-80B4-0120343031C0}" destId="{F3F54BB7-B9FA-4B72-8B4B-A260E27C81CC}" srcOrd="0" destOrd="0" presId="urn:microsoft.com/office/officeart/2005/8/layout/arrow2"/>
    <dgm:cxn modelId="{C7E30F40-42B6-46B0-A91C-819EE932FBC9}" type="presParOf" srcId="{DEF2B5C0-376F-4979-80B4-0120343031C0}" destId="{A98733CE-F374-43C3-B036-C46B17D66020}" srcOrd="1" destOrd="0" presId="urn:microsoft.com/office/officeart/2005/8/layout/arrow2"/>
    <dgm:cxn modelId="{603A99AF-7366-460C-BEF2-6F4B4D86F6FC}" type="presParOf" srcId="{A98733CE-F374-43C3-B036-C46B17D66020}" destId="{47EC2E63-87ED-4045-B954-E4BCFAD2CC61}" srcOrd="0" destOrd="0" presId="urn:microsoft.com/office/officeart/2005/8/layout/arrow2"/>
    <dgm:cxn modelId="{DC5F68D0-B2E5-41C8-BC15-5BF0BCEFDD30}" type="presParOf" srcId="{A98733CE-F374-43C3-B036-C46B17D66020}" destId="{D74F2F77-8D16-4F19-A347-60E6416296DE}" srcOrd="1" destOrd="0" presId="urn:microsoft.com/office/officeart/2005/8/layout/arrow2"/>
    <dgm:cxn modelId="{8CB73822-750F-4ECF-B7A1-79F2F83416D7}" type="presParOf" srcId="{A98733CE-F374-43C3-B036-C46B17D66020}" destId="{499F28CA-AD26-4104-AD24-E12A10BC64CB}" srcOrd="2" destOrd="0" presId="urn:microsoft.com/office/officeart/2005/8/layout/arrow2"/>
    <dgm:cxn modelId="{EE261006-911A-4126-9FDB-5C6C8D64271C}" type="presParOf" srcId="{A98733CE-F374-43C3-B036-C46B17D66020}" destId="{72FFA51B-78CD-4726-A24F-3330CF60D4EA}" srcOrd="3" destOrd="0" presId="urn:microsoft.com/office/officeart/2005/8/layout/arrow2"/>
    <dgm:cxn modelId="{DF496B53-BBF6-4BE8-85C9-2A499742DF55}" type="presParOf" srcId="{A98733CE-F374-43C3-B036-C46B17D66020}" destId="{1E14A8D2-0A6E-427A-9481-B6E2B3AD52A2}" srcOrd="4" destOrd="0" presId="urn:microsoft.com/office/officeart/2005/8/layout/arrow2"/>
    <dgm:cxn modelId="{0E6CABBE-B811-4A36-957B-A531E878DE43}" type="presParOf" srcId="{A98733CE-F374-43C3-B036-C46B17D66020}" destId="{574C5FA2-3C1E-4D40-8F69-8256BACA7CFB}"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ED0ED-A71A-40BB-99DC-43BAFEC5CAC9}">
      <dsp:nvSpPr>
        <dsp:cNvPr id="0" name=""/>
        <dsp:cNvSpPr/>
      </dsp:nvSpPr>
      <dsp:spPr>
        <a:xfrm>
          <a:off x="1636603" y="-12181"/>
          <a:ext cx="3024856" cy="2797978"/>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fr-BE" sz="2400" b="1" kern="1200" dirty="0" smtClean="0"/>
            <a:t>Délégation de l'UE</a:t>
          </a:r>
        </a:p>
        <a:p>
          <a:pPr lvl="0" algn="ctr" defTabSz="1066800">
            <a:lnSpc>
              <a:spcPct val="90000"/>
            </a:lnSpc>
            <a:spcBef>
              <a:spcPct val="0"/>
            </a:spcBef>
            <a:spcAft>
              <a:spcPct val="35000"/>
            </a:spcAft>
          </a:pPr>
          <a:r>
            <a:rPr lang="fr-BE" sz="1800" b="1" kern="1200" dirty="0" smtClean="0"/>
            <a:t>(+ embassades des États membres de l'UE si programmation conjointe)</a:t>
          </a:r>
          <a:endParaRPr lang="fr-FR" sz="1800" b="1" kern="1200" dirty="0" smtClean="0"/>
        </a:p>
      </dsp:txBody>
      <dsp:txXfrm>
        <a:off x="2039917" y="477464"/>
        <a:ext cx="2218228" cy="1259090"/>
      </dsp:txXfrm>
    </dsp:sp>
    <dsp:sp modelId="{E560E548-E0A2-46B7-B99F-A29740A106EB}">
      <dsp:nvSpPr>
        <dsp:cNvPr id="0" name=""/>
        <dsp:cNvSpPr/>
      </dsp:nvSpPr>
      <dsp:spPr>
        <a:xfrm>
          <a:off x="2938359" y="1560111"/>
          <a:ext cx="3362137" cy="2780481"/>
        </a:xfrm>
        <a:prstGeom prst="ellipse">
          <a:avLst/>
        </a:prstGeom>
        <a:solidFill>
          <a:schemeClr val="accent3">
            <a:alpha val="50000"/>
            <a:hueOff val="5625133"/>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fr-BE" sz="2400" b="1" kern="1200" dirty="0" smtClean="0"/>
            <a:t>OSC et autres parties prenantes dans le pays</a:t>
          </a:r>
        </a:p>
        <a:p>
          <a:pPr lvl="0" algn="l" defTabSz="1066800">
            <a:lnSpc>
              <a:spcPct val="90000"/>
            </a:lnSpc>
            <a:spcBef>
              <a:spcPct val="0"/>
            </a:spcBef>
            <a:spcAft>
              <a:spcPct val="35000"/>
            </a:spcAft>
          </a:pPr>
          <a:r>
            <a:rPr lang="fr-BE" sz="1800" kern="1200" dirty="0" smtClean="0"/>
            <a:t>OSC locales, OSCI, ONU, etc.</a:t>
          </a:r>
          <a:endParaRPr lang="fr-FR" sz="1800" kern="1200" dirty="0"/>
        </a:p>
      </dsp:txBody>
      <dsp:txXfrm>
        <a:off x="3966613" y="2278402"/>
        <a:ext cx="2017282" cy="1529264"/>
      </dsp:txXfrm>
    </dsp:sp>
    <dsp:sp modelId="{991476A9-747D-4476-8AC5-4478823B4042}">
      <dsp:nvSpPr>
        <dsp:cNvPr id="0" name=""/>
        <dsp:cNvSpPr/>
      </dsp:nvSpPr>
      <dsp:spPr>
        <a:xfrm>
          <a:off x="0" y="1679711"/>
          <a:ext cx="3357271" cy="2660877"/>
        </a:xfrm>
        <a:prstGeom prst="ellipse">
          <a:avLst/>
        </a:prstGeom>
        <a:solidFill>
          <a:schemeClr val="accent3">
            <a:alpha val="50000"/>
            <a:hueOff val="11250266"/>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fr-BE" sz="2400" b="1" kern="1200" dirty="0" smtClean="0"/>
            <a:t>Votre gouvernement</a:t>
          </a:r>
          <a:endParaRPr lang="fr-FR" sz="2400" b="1" kern="1200" dirty="0" smtClean="0"/>
        </a:p>
        <a:p>
          <a:pPr lvl="0" algn="ctr" defTabSz="1066800">
            <a:lnSpc>
              <a:spcPct val="90000"/>
            </a:lnSpc>
            <a:spcBef>
              <a:spcPct val="0"/>
            </a:spcBef>
            <a:spcAft>
              <a:spcPct val="35000"/>
            </a:spcAft>
          </a:pPr>
          <a:r>
            <a:rPr kern="1200" dirty="0" err="1"/>
            <a:t>Ministère</a:t>
          </a:r>
          <a:r>
            <a:rPr kern="1200" dirty="0"/>
            <a:t> des Finances (ACP) </a:t>
          </a:r>
          <a:r>
            <a:rPr kern="1200" dirty="0" err="1"/>
            <a:t>ou</a:t>
          </a:r>
          <a:r>
            <a:rPr kern="1200" dirty="0"/>
            <a:t> </a:t>
          </a:r>
          <a:r>
            <a:rPr kern="1200" dirty="0" err="1"/>
            <a:t>Ministère</a:t>
          </a:r>
          <a:r>
            <a:rPr kern="1200" dirty="0"/>
            <a:t> des Affaires </a:t>
          </a:r>
          <a:r>
            <a:rPr kern="1200" dirty="0" err="1"/>
            <a:t>étrangères</a:t>
          </a:r>
          <a:r>
            <a:rPr kern="1200" dirty="0"/>
            <a:t> (ICD)</a:t>
          </a:r>
          <a:endParaRPr lang="fr-FR" sz="1800" kern="1200" dirty="0"/>
        </a:p>
      </dsp:txBody>
      <dsp:txXfrm>
        <a:off x="316143" y="2367104"/>
        <a:ext cx="2014362" cy="1463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54BB7-B9FA-4B72-8B4B-A260E27C81CC}">
      <dsp:nvSpPr>
        <dsp:cNvPr id="0" name=""/>
        <dsp:cNvSpPr/>
      </dsp:nvSpPr>
      <dsp:spPr>
        <a:xfrm>
          <a:off x="0" y="281503"/>
          <a:ext cx="7086600" cy="4429124"/>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EC2E63-87ED-4045-B954-E4BCFAD2CC61}">
      <dsp:nvSpPr>
        <dsp:cNvPr id="0" name=""/>
        <dsp:cNvSpPr/>
      </dsp:nvSpPr>
      <dsp:spPr>
        <a:xfrm>
          <a:off x="899998" y="3338485"/>
          <a:ext cx="184251" cy="1842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4F2F77-8D16-4F19-A347-60E6416296DE}">
      <dsp:nvSpPr>
        <dsp:cNvPr id="0" name=""/>
        <dsp:cNvSpPr/>
      </dsp:nvSpPr>
      <dsp:spPr>
        <a:xfrm>
          <a:off x="685797" y="3657596"/>
          <a:ext cx="2263830" cy="1280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631" tIns="0" rIns="0" bIns="0" numCol="1" spcCol="1270" anchor="t" anchorCtr="0">
          <a:noAutofit/>
        </a:bodyPr>
        <a:lstStyle/>
        <a:p>
          <a:pPr lvl="0" algn="l" defTabSz="2889250">
            <a:lnSpc>
              <a:spcPct val="90000"/>
            </a:lnSpc>
            <a:spcBef>
              <a:spcPct val="0"/>
            </a:spcBef>
            <a:spcAft>
              <a:spcPct val="35000"/>
            </a:spcAft>
          </a:pPr>
          <a:r>
            <a:rPr kern="1200" dirty="0"/>
            <a:t> </a:t>
          </a:r>
          <a:r>
            <a:rPr lang="fr-BE" sz="2000" b="1" kern="1200" dirty="0" smtClean="0"/>
            <a:t>Mai-dec 2012</a:t>
          </a:r>
        </a:p>
        <a:p>
          <a:pPr lvl="0" algn="l" defTabSz="2889250">
            <a:lnSpc>
              <a:spcPct val="90000"/>
            </a:lnSpc>
            <a:spcBef>
              <a:spcPct val="0"/>
            </a:spcBef>
            <a:spcAft>
              <a:spcPct val="35000"/>
            </a:spcAft>
          </a:pPr>
          <a:r>
            <a:rPr lang="fr-BE" sz="1600" b="1" kern="1200" dirty="0" smtClean="0">
              <a:solidFill>
                <a:schemeClr val="accent6">
                  <a:lumMod val="75000"/>
                </a:schemeClr>
              </a:solidFill>
            </a:rPr>
            <a:t>Phase 1 : Documents stratégiques du pays</a:t>
          </a:r>
          <a:r>
            <a:rPr sz="1600" kern="1200" dirty="0"/>
            <a:t/>
          </a:r>
          <a:br>
            <a:rPr sz="1600" kern="1200" dirty="0"/>
          </a:br>
          <a:r>
            <a:rPr lang="fr-BE" sz="1600" b="1" kern="1200" dirty="0" smtClean="0">
              <a:solidFill>
                <a:schemeClr val="accent6">
                  <a:lumMod val="75000"/>
                </a:schemeClr>
              </a:solidFill>
            </a:rPr>
            <a:t>(3 secteurs prioritaires)</a:t>
          </a:r>
          <a:endParaRPr lang="fr-FR" sz="1600" kern="1200" dirty="0"/>
        </a:p>
      </dsp:txBody>
      <dsp:txXfrm>
        <a:off x="685797" y="3657596"/>
        <a:ext cx="2263830" cy="1280017"/>
      </dsp:txXfrm>
    </dsp:sp>
    <dsp:sp modelId="{499F28CA-AD26-4104-AD24-E12A10BC64CB}">
      <dsp:nvSpPr>
        <dsp:cNvPr id="0" name=""/>
        <dsp:cNvSpPr/>
      </dsp:nvSpPr>
      <dsp:spPr>
        <a:xfrm>
          <a:off x="2526372" y="2134649"/>
          <a:ext cx="333070" cy="3330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FFA51B-78CD-4726-A24F-3330CF60D4EA}">
      <dsp:nvSpPr>
        <dsp:cNvPr id="0" name=""/>
        <dsp:cNvSpPr/>
      </dsp:nvSpPr>
      <dsp:spPr>
        <a:xfrm>
          <a:off x="2514597" y="2514588"/>
          <a:ext cx="2057404" cy="2409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487" tIns="0" rIns="0" bIns="0" numCol="1" spcCol="1270" anchor="t" anchorCtr="0">
          <a:noAutofit/>
        </a:bodyPr>
        <a:lstStyle/>
        <a:p>
          <a:pPr lvl="0" algn="l" defTabSz="889000">
            <a:lnSpc>
              <a:spcPct val="90000"/>
            </a:lnSpc>
            <a:spcBef>
              <a:spcPct val="0"/>
            </a:spcBef>
            <a:spcAft>
              <a:spcPct val="35000"/>
            </a:spcAft>
          </a:pPr>
          <a:r>
            <a:rPr lang="fr-BE" sz="2000" b="1" kern="1200" dirty="0" smtClean="0"/>
            <a:t>Janvier-juin 2013 </a:t>
          </a:r>
        </a:p>
        <a:p>
          <a:pPr lvl="0" algn="l" defTabSz="889000">
            <a:lnSpc>
              <a:spcPct val="90000"/>
            </a:lnSpc>
            <a:spcBef>
              <a:spcPct val="0"/>
            </a:spcBef>
            <a:spcAft>
              <a:spcPct val="35000"/>
            </a:spcAft>
          </a:pPr>
          <a:r>
            <a:rPr lang="fr-BE" sz="1600" b="1" kern="1200" dirty="0" smtClean="0">
              <a:solidFill>
                <a:schemeClr val="accent5">
                  <a:lumMod val="75000"/>
                </a:schemeClr>
              </a:solidFill>
            </a:rPr>
            <a:t>Phase 2 : Plans indicatifs pluriannuels / plans indicatifs nationaux</a:t>
          </a:r>
          <a:endParaRPr lang="fr-FR" sz="1600" b="1" kern="1200" dirty="0">
            <a:solidFill>
              <a:schemeClr val="accent5">
                <a:lumMod val="75000"/>
              </a:schemeClr>
            </a:solidFill>
          </a:endParaRPr>
        </a:p>
      </dsp:txBody>
      <dsp:txXfrm>
        <a:off x="2514597" y="2514588"/>
        <a:ext cx="2057404" cy="2409444"/>
      </dsp:txXfrm>
    </dsp:sp>
    <dsp:sp modelId="{1E14A8D2-0A6E-427A-9481-B6E2B3AD52A2}">
      <dsp:nvSpPr>
        <dsp:cNvPr id="0" name=""/>
        <dsp:cNvSpPr/>
      </dsp:nvSpPr>
      <dsp:spPr>
        <a:xfrm>
          <a:off x="4482274" y="1402072"/>
          <a:ext cx="460629" cy="4606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4C5FA2-3C1E-4D40-8F69-8256BACA7CFB}">
      <dsp:nvSpPr>
        <dsp:cNvPr id="0" name=""/>
        <dsp:cNvSpPr/>
      </dsp:nvSpPr>
      <dsp:spPr>
        <a:xfrm>
          <a:off x="4542289" y="1904995"/>
          <a:ext cx="1700784" cy="3078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078" tIns="0" rIns="0" bIns="0" numCol="1" spcCol="1270" anchor="t" anchorCtr="0">
          <a:noAutofit/>
        </a:bodyPr>
        <a:lstStyle/>
        <a:p>
          <a:pPr lvl="0" algn="l" defTabSz="889000">
            <a:lnSpc>
              <a:spcPct val="90000"/>
            </a:lnSpc>
            <a:spcBef>
              <a:spcPct val="0"/>
            </a:spcBef>
            <a:spcAft>
              <a:spcPct val="35000"/>
            </a:spcAft>
          </a:pPr>
          <a:r>
            <a:rPr lang="fr-BE" sz="2000" b="1" kern="1200" dirty="0" smtClean="0"/>
            <a:t>Juillet 2013-2014</a:t>
          </a:r>
        </a:p>
        <a:p>
          <a:pPr lvl="0" algn="l" defTabSz="889000">
            <a:lnSpc>
              <a:spcPct val="90000"/>
            </a:lnSpc>
            <a:spcBef>
              <a:spcPct val="0"/>
            </a:spcBef>
            <a:spcAft>
              <a:spcPct val="35000"/>
            </a:spcAft>
          </a:pPr>
          <a:r>
            <a:rPr lang="fr-BE" sz="1600" b="1" kern="1200" dirty="0" smtClean="0">
              <a:solidFill>
                <a:schemeClr val="accent4"/>
              </a:solidFill>
            </a:rPr>
            <a:t>P</a:t>
          </a:r>
          <a:r>
            <a:rPr lang="fr-BE" sz="1600" b="1" kern="1200" dirty="0" smtClean="0">
              <a:solidFill>
                <a:schemeClr val="accent4">
                  <a:lumMod val="75000"/>
                </a:schemeClr>
              </a:solidFill>
            </a:rPr>
            <a:t>hase 3 : Approbation par la Commission européenne et les États membres de l'UE</a:t>
          </a:r>
          <a:endParaRPr lang="fr-FR" sz="1600" b="1" kern="1200" dirty="0">
            <a:solidFill>
              <a:schemeClr val="accent4">
                <a:lumMod val="75000"/>
              </a:schemeClr>
            </a:solidFill>
          </a:endParaRPr>
        </a:p>
      </dsp:txBody>
      <dsp:txXfrm>
        <a:off x="4542289" y="1904995"/>
        <a:ext cx="1700784" cy="307824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2BAED-B96B-4EF4-BBFC-4EB2EEDCCDB4}" type="datetimeFigureOut">
              <a:rPr lang="fr-BE" smtClean="0"/>
              <a:t>20/03/16</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D77470-75DF-4257-8295-8C91A00FB617}" type="slidenum">
              <a:rPr lang="fr-BE" smtClean="0"/>
              <a:t>‹#›</a:t>
            </a:fld>
            <a:endParaRPr lang="fr-FR"/>
          </a:p>
        </p:txBody>
      </p:sp>
    </p:spTree>
    <p:extLst>
      <p:ext uri="{BB962C8B-B14F-4D97-AF65-F5344CB8AC3E}">
        <p14:creationId xmlns:p14="http://schemas.microsoft.com/office/powerpoint/2010/main" val="2967267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98D77470-75DF-4257-8295-8C91A00FB617}" type="slidenum">
              <a:rPr lang="fr-BE" smtClean="0"/>
              <a:t>1</a:t>
            </a:fld>
            <a:endParaRPr lang="fr-FR"/>
          </a:p>
        </p:txBody>
      </p:sp>
    </p:spTree>
    <p:extLst>
      <p:ext uri="{BB962C8B-B14F-4D97-AF65-F5344CB8AC3E}">
        <p14:creationId xmlns:p14="http://schemas.microsoft.com/office/powerpoint/2010/main" val="3137304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b="1" dirty="0" smtClean="0"/>
              <a:t>Contenu de la diapositive :</a:t>
            </a:r>
          </a:p>
          <a:p>
            <a:endParaRPr lang="fr-FR" baseline="0" dirty="0" smtClean="0"/>
          </a:p>
          <a:p>
            <a:r>
              <a:rPr lang="en-GB" sz="1200" kern="1200" dirty="0" smtClean="0">
                <a:solidFill>
                  <a:schemeClr val="tx1"/>
                </a:solidFill>
                <a:effectLst/>
                <a:latin typeface="+mn-lt"/>
              </a:rPr>
              <a:t>Afin que les participants comprennent comment ont été choisis ces secteurs prioritaires, demandez : « </a:t>
            </a:r>
            <a:r>
              <a:rPr lang="en-GB" sz="1200" i="1" kern="1200" dirty="0" smtClean="0">
                <a:solidFill>
                  <a:schemeClr val="tx1"/>
                </a:solidFill>
                <a:effectLst/>
                <a:latin typeface="+mn-lt"/>
              </a:rPr>
              <a:t>Quels acteurs ont participé au développement du PIN ?»</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rPr>
              <a:t>Montrez ensuite les diapositives sur les parties prenantes et le processus de prise de décision.</a:t>
            </a:r>
            <a:endParaRPr lang="fr-FR" sz="1200" kern="1200" dirty="0" smtClean="0">
              <a:solidFill>
                <a:schemeClr val="tx1"/>
              </a:solidFill>
              <a:effectLst/>
              <a:latin typeface="+mn-lt"/>
              <a:ea typeface="+mn-ea"/>
              <a:cs typeface="+mn-cs"/>
            </a:endParaRPr>
          </a:p>
          <a:p>
            <a:endParaRPr lang="fr-FR" dirty="0"/>
          </a:p>
        </p:txBody>
      </p:sp>
      <p:sp>
        <p:nvSpPr>
          <p:cNvPr id="4" name="Slide Number Placeholder 3"/>
          <p:cNvSpPr>
            <a:spLocks noGrp="1"/>
          </p:cNvSpPr>
          <p:nvPr>
            <p:ph type="sldNum" sz="quarter" idx="10"/>
          </p:nvPr>
        </p:nvSpPr>
        <p:spPr/>
        <p:txBody>
          <a:bodyPr/>
          <a:lstStyle/>
          <a:p>
            <a:fld id="{98D77470-75DF-4257-8295-8C91A00FB617}" type="slidenum">
              <a:rPr lang="fr-BE" smtClean="0"/>
              <a:t>10</a:t>
            </a:fld>
            <a:endParaRPr lang="fr-FR"/>
          </a:p>
        </p:txBody>
      </p:sp>
    </p:spTree>
    <p:extLst>
      <p:ext uri="{BB962C8B-B14F-4D97-AF65-F5344CB8AC3E}">
        <p14:creationId xmlns:p14="http://schemas.microsoft.com/office/powerpoint/2010/main" val="3137304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b="1" dirty="0" smtClean="0"/>
              <a:t>Contenu de la diapositive :</a:t>
            </a:r>
            <a:endParaRPr lang="fr-FR" b="1" dirty="0" smtClean="0"/>
          </a:p>
          <a:p>
            <a:endParaRPr lang="fr-FR" dirty="0" smtClean="0"/>
          </a:p>
          <a:p>
            <a:r>
              <a:rPr dirty="0" smtClean="0"/>
              <a:t>La DUE a été chargée par la Commission européenne de tenir des consultations avec différentes parties prenantes, y compris les OSC.</a:t>
            </a:r>
            <a:endParaRPr lang="fr-FR" dirty="0" smtClean="0"/>
          </a:p>
          <a:p>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rPr>
              <a:t>Si le temps le permet : </a:t>
            </a:r>
            <a:r>
              <a:rPr lang="en-US" sz="1200" kern="1200" dirty="0" err="1" smtClean="0">
                <a:solidFill>
                  <a:schemeClr val="tx1"/>
                </a:solidFill>
                <a:effectLst/>
                <a:latin typeface="+mn-lt"/>
              </a:rPr>
              <a:t>l’animateur</a:t>
            </a:r>
            <a:r>
              <a:rPr lang="en-US" sz="1200" kern="1200" dirty="0" smtClean="0">
                <a:solidFill>
                  <a:schemeClr val="tx1"/>
                </a:solidFill>
                <a:effectLst/>
                <a:latin typeface="+mn-lt"/>
              </a:rPr>
              <a:t> </a:t>
            </a:r>
            <a:r>
              <a:rPr lang="en-US" sz="1200" kern="1200" dirty="0" err="1" smtClean="0">
                <a:solidFill>
                  <a:schemeClr val="tx1"/>
                </a:solidFill>
                <a:effectLst/>
                <a:latin typeface="+mn-lt"/>
              </a:rPr>
              <a:t>peut</a:t>
            </a:r>
            <a:r>
              <a:rPr lang="en-US" sz="1200" kern="1200" dirty="0" smtClean="0">
                <a:solidFill>
                  <a:schemeClr val="tx1"/>
                </a:solidFill>
                <a:effectLst/>
                <a:latin typeface="+mn-lt"/>
              </a:rPr>
              <a:t> cliquer sur le lien internet </a:t>
            </a:r>
            <a:r>
              <a:rPr lang="en-US" sz="1200" kern="1200" dirty="0" smtClean="0">
                <a:solidFill>
                  <a:schemeClr val="tx1"/>
                </a:solidFill>
                <a:effectLst/>
                <a:latin typeface="+mn-lt"/>
                <a:sym typeface="Wingdings" panose="05000000000000000000" pitchFamily="2" charset="2"/>
              </a:rPr>
              <a:t> CONCORD </a:t>
            </a:r>
            <a:r>
              <a:rPr lang="en-US" sz="1200" kern="1200" dirty="0" smtClean="0">
                <a:solidFill>
                  <a:schemeClr val="tx1"/>
                </a:solidFill>
                <a:effectLst/>
                <a:latin typeface="+mn-lt"/>
              </a:rPr>
              <a:t>a réalisé une analyse des consultations sur la programmation de l'UE dans son rapport sur la délégation européenne « Engagement mutuel entre les délégations de l'UE et les organisations de la société civile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rPr>
              <a:t>La programmation conjointe entre la délégation de l'UE et les ambassades de l'État membre de l'UE n'a pas encore lieu dans tous les pays, mais elle est de plus en plus commune.</a:t>
            </a:r>
            <a:endParaRPr lang="fr-FR" sz="1200" kern="1200" dirty="0" smtClean="0">
              <a:solidFill>
                <a:schemeClr val="tx1"/>
              </a:solidFill>
              <a:effectLst/>
              <a:latin typeface="+mn-lt"/>
              <a:ea typeface="+mn-ea"/>
              <a:cs typeface="+mn-cs"/>
            </a:endParaRPr>
          </a:p>
          <a:p>
            <a:endParaRPr lang="fr-FR" dirty="0"/>
          </a:p>
        </p:txBody>
      </p:sp>
      <p:sp>
        <p:nvSpPr>
          <p:cNvPr id="4" name="Slide Number Placeholder 3"/>
          <p:cNvSpPr>
            <a:spLocks noGrp="1"/>
          </p:cNvSpPr>
          <p:nvPr>
            <p:ph type="sldNum" sz="quarter" idx="10"/>
          </p:nvPr>
        </p:nvSpPr>
        <p:spPr/>
        <p:txBody>
          <a:bodyPr/>
          <a:lstStyle/>
          <a:p>
            <a:fld id="{98D77470-75DF-4257-8295-8C91A00FB617}" type="slidenum">
              <a:rPr lang="fr-BE" smtClean="0"/>
              <a:t>11</a:t>
            </a:fld>
            <a:endParaRPr lang="fr-FR"/>
          </a:p>
        </p:txBody>
      </p:sp>
    </p:spTree>
    <p:extLst>
      <p:ext uri="{BB962C8B-B14F-4D97-AF65-F5344CB8AC3E}">
        <p14:creationId xmlns:p14="http://schemas.microsoft.com/office/powerpoint/2010/main" val="697410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rPr>
              <a:t>Contenu de la diapositive </a:t>
            </a:r>
            <a:r>
              <a:rPr lang="en-US" sz="1200" kern="1200" dirty="0" smtClean="0">
                <a:solidFill>
                  <a:schemeClr val="tx1"/>
                </a:solidFill>
                <a:effectLst/>
                <a:latin typeface="+mn-lt"/>
              </a:rPr>
              <a:t>(note : </a:t>
            </a:r>
            <a:r>
              <a:rPr lang="en-US" sz="1200" kern="1200" dirty="0" err="1" smtClean="0">
                <a:solidFill>
                  <a:schemeClr val="tx1"/>
                </a:solidFill>
                <a:effectLst/>
                <a:latin typeface="+mn-lt"/>
              </a:rPr>
              <a:t>l’animateur</a:t>
            </a:r>
            <a:r>
              <a:rPr lang="en-US" sz="1200" kern="1200" dirty="0" smtClean="0">
                <a:solidFill>
                  <a:schemeClr val="tx1"/>
                </a:solidFill>
                <a:effectLst/>
                <a:latin typeface="+mn-lt"/>
              </a:rPr>
              <a:t> </a:t>
            </a:r>
            <a:r>
              <a:rPr lang="en-US" sz="1200" kern="1200" dirty="0" err="1" smtClean="0">
                <a:solidFill>
                  <a:schemeClr val="tx1"/>
                </a:solidFill>
                <a:effectLst/>
                <a:latin typeface="+mn-lt"/>
              </a:rPr>
              <a:t>sélectionne</a:t>
            </a:r>
            <a:r>
              <a:rPr lang="en-US" sz="1200" kern="1200" dirty="0" smtClean="0">
                <a:solidFill>
                  <a:schemeClr val="tx1"/>
                </a:solidFill>
                <a:effectLst/>
                <a:latin typeface="+mn-lt"/>
              </a:rPr>
              <a:t> ce qu'il va dire. En-dessous infos sur la 1ère et la 2ème phase)</a:t>
            </a:r>
          </a:p>
          <a:p>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rPr>
              <a:t>Le processus de programmation géographique s'est déroulé en deux phases. </a:t>
            </a:r>
          </a:p>
          <a:p>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rPr>
              <a:t>Dans la première phase </a:t>
            </a:r>
            <a:r>
              <a:rPr lang="fr-BE" b="1" baseline="0" dirty="0" smtClean="0"/>
              <a:t>(Mai à décembre 2012)</a:t>
            </a:r>
            <a:r>
              <a:rPr lang="en-US" sz="1200" kern="1200" dirty="0" smtClean="0">
                <a:solidFill>
                  <a:schemeClr val="tx1"/>
                </a:solidFill>
                <a:effectLst/>
                <a:latin typeface="+mn-lt"/>
              </a:rPr>
              <a:t>, les délégations de l'UE ont pris les rênes de</a:t>
            </a:r>
            <a:r>
              <a:rPr dirty="0" smtClean="0"/>
              <a:t> </a:t>
            </a:r>
            <a:r>
              <a:rPr lang="en-US" sz="1200" kern="1200" dirty="0" smtClean="0">
                <a:solidFill>
                  <a:schemeClr val="tx1"/>
                </a:solidFill>
                <a:effectLst/>
                <a:latin typeface="+mn-lt"/>
              </a:rPr>
              <a:t>l'analyse du plan ou de la stratégie de développement national du pays partenaire, évaluant s'il pouvait fournir la base pour la programmation de l'aide de l'UE.</a:t>
            </a:r>
            <a:r>
              <a:rPr dirty="0" smtClean="0"/>
              <a:t> </a:t>
            </a:r>
            <a:r>
              <a:rPr lang="en-US" sz="1200" kern="1200" dirty="0" smtClean="0">
                <a:solidFill>
                  <a:schemeClr val="tx1"/>
                </a:solidFill>
                <a:effectLst/>
                <a:latin typeface="+mn-lt"/>
              </a:rPr>
              <a:t>Après des </a:t>
            </a:r>
            <a:r>
              <a:rPr lang="en-US" sz="1200" b="1" kern="1200" dirty="0" smtClean="0">
                <a:solidFill>
                  <a:schemeClr val="tx1"/>
                </a:solidFill>
                <a:effectLst/>
                <a:latin typeface="+mn-lt"/>
              </a:rPr>
              <a:t>consultations </a:t>
            </a:r>
            <a:r>
              <a:rPr lang="en-US" sz="1200" kern="1200" dirty="0" smtClean="0">
                <a:solidFill>
                  <a:schemeClr val="tx1"/>
                </a:solidFill>
                <a:effectLst/>
                <a:latin typeface="+mn-lt"/>
              </a:rPr>
              <a:t>avec les parties prenantes concernées, y compris le gouvernement du pays partenaire,</a:t>
            </a:r>
            <a:r>
              <a:rPr dirty="0" smtClean="0"/>
              <a:t> </a:t>
            </a:r>
            <a:r>
              <a:rPr lang="en-US" sz="1200" kern="1200" dirty="0" smtClean="0">
                <a:solidFill>
                  <a:schemeClr val="tx1"/>
                </a:solidFill>
                <a:effectLst/>
                <a:latin typeface="+mn-lt"/>
              </a:rPr>
              <a:t>les organisations de la société civile, les représentations des États membres, et les autres donateurs, la DUE a soumis une proposition sur</a:t>
            </a:r>
            <a:r>
              <a:rPr dirty="0" smtClean="0"/>
              <a:t> </a:t>
            </a:r>
            <a:r>
              <a:rPr lang="en-US" sz="1200" b="1" kern="1200" dirty="0" smtClean="0">
                <a:solidFill>
                  <a:schemeClr val="tx1"/>
                </a:solidFill>
                <a:effectLst/>
                <a:latin typeface="+mn-lt"/>
              </a:rPr>
              <a:t>3 secteurs prioritaires sélectionnés</a:t>
            </a:r>
            <a:r>
              <a:rPr lang="en-US" sz="1200" kern="1200" dirty="0" smtClean="0">
                <a:solidFill>
                  <a:schemeClr val="tx1"/>
                </a:solidFill>
                <a:effectLst/>
                <a:latin typeface="+mn-lt"/>
              </a:rPr>
              <a:t> aux responsables géographiques à la DG </a:t>
            </a:r>
            <a:r>
              <a:rPr dirty="0" smtClean="0"/>
              <a:t> </a:t>
            </a:r>
            <a:r>
              <a:rPr lang="en-US" sz="1200" kern="1200" dirty="0" smtClean="0">
                <a:solidFill>
                  <a:schemeClr val="tx1"/>
                </a:solidFill>
                <a:effectLst/>
                <a:latin typeface="+mn-lt"/>
              </a:rPr>
              <a:t>DEVCO et au SEAE à Bruxelles. Ensuite, le QG a évalué la proposition et a engagé le dialogue avec les DUE pour garantir que la proposition de l'UE soit alignée sur les priorités générales en matière de relations extérieures de l'UE, sur les priorités régionales et thématiques et les orientations politiques de l'UE, et pour finaliser la sélection des secteurs prioritaires</a:t>
            </a:r>
          </a:p>
          <a:p>
            <a:endParaRPr lang="fr-FR"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rPr>
              <a:t>Dans la deuxième phase </a:t>
            </a:r>
            <a:r>
              <a:rPr lang="fr-BE" b="1" baseline="0" dirty="0" smtClean="0"/>
              <a:t>(Janvier à juin 2013)</a:t>
            </a:r>
            <a:r>
              <a:rPr lang="en-US" sz="1200" kern="1200" dirty="0" smtClean="0">
                <a:solidFill>
                  <a:schemeClr val="tx1"/>
                </a:solidFill>
                <a:effectLst/>
                <a:latin typeface="+mn-lt"/>
              </a:rPr>
              <a:t>, les DUE, en fonction des instructions fournies conjointement par le SEAE et DEVCO, ont préparé un projet de programme indicatif pluriannuel (PIP) ou de programmes indicatifs nationaux (PIN). Le PIP définit</a:t>
            </a:r>
            <a:r>
              <a:rPr dirty="0" smtClean="0"/>
              <a: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dirty="0" smtClean="0"/>
              <a:t>Le soutien de l'UE dans le pays : cette section souligne les objectifs stratégiques des la relation de l'UE avec le pays et la justification des 3 secteurs prioritaires</a:t>
            </a:r>
          </a:p>
          <a:p>
            <a:pPr marL="0" indent="0">
              <a:buFontTx/>
              <a:buNone/>
            </a:pPr>
            <a:r>
              <a:rPr dirty="0" smtClean="0"/>
              <a:t>(ou parfois 4 secteurs) </a:t>
            </a:r>
          </a:p>
          <a:p>
            <a:pPr marL="171450" indent="-171450">
              <a:buFontTx/>
              <a:buChar char="-"/>
            </a:pPr>
            <a:r>
              <a:rPr dirty="0" smtClean="0"/>
              <a:t>Le montant indicatif alloué à chacun des trois secteurs</a:t>
            </a:r>
          </a:p>
          <a:p>
            <a:pPr marL="171450" indent="-171450">
              <a:buFontTx/>
              <a:buChar char="-"/>
            </a:pPr>
            <a:r>
              <a:rPr dirty="0" smtClean="0"/>
              <a:t>Le soutien de l'UE à chacun des secteurs, y compris les objectifs, les résultats attendus, les indicateurs et, si possible, les cibles</a:t>
            </a:r>
            <a:endParaRPr lang="fr-FR" baseline="0" dirty="0" smtClean="0"/>
          </a:p>
          <a:p>
            <a:pPr marL="171450" indent="-171450">
              <a:buFontTx/>
              <a:buChar char="-"/>
            </a:pPr>
            <a:r>
              <a:rPr dirty="0" smtClean="0"/>
              <a:t>Pour les pays ACP, des mesures spécifiques en faveur des OSC  </a:t>
            </a:r>
          </a:p>
          <a:p>
            <a:pPr marL="171450" indent="-171450">
              <a:buFontTx/>
              <a:buChar char="-"/>
            </a:pPr>
            <a:endParaRPr lang="fr-FR" baseline="0" dirty="0" smtClean="0"/>
          </a:p>
          <a:p>
            <a:pPr marL="0" indent="0">
              <a:buFontTx/>
              <a:buNone/>
            </a:pPr>
            <a:r>
              <a:rPr dirty="0" smtClean="0"/>
              <a:t>Mentionner que pour la prochaine période de programmation 2018-2020, des consultations avec les parties prenantes devront avoir lieu dans le processus d</a:t>
            </a:r>
            <a:r>
              <a:rPr b="1" dirty="0" smtClean="0"/>
              <a:t>'Examen à mi-parcours</a:t>
            </a:r>
            <a:r>
              <a:rPr dirty="0" smtClean="0"/>
              <a:t> des stratégies 2014-2020 : L'examen à mi-parcours sera conduit en 2016/2017</a:t>
            </a:r>
            <a:endParaRPr lang="fr-FR" dirty="0"/>
          </a:p>
        </p:txBody>
      </p:sp>
      <p:sp>
        <p:nvSpPr>
          <p:cNvPr id="4" name="Slide Number Placeholder 3"/>
          <p:cNvSpPr>
            <a:spLocks noGrp="1"/>
          </p:cNvSpPr>
          <p:nvPr>
            <p:ph type="sldNum" sz="quarter" idx="10"/>
          </p:nvPr>
        </p:nvSpPr>
        <p:spPr/>
        <p:txBody>
          <a:bodyPr/>
          <a:lstStyle/>
          <a:p>
            <a:fld id="{98D77470-75DF-4257-8295-8C91A00FB617}" type="slidenum">
              <a:rPr lang="fr-BE" smtClean="0"/>
              <a:t>12</a:t>
            </a:fld>
            <a:endParaRPr lang="fr-FR"/>
          </a:p>
        </p:txBody>
      </p:sp>
    </p:spTree>
    <p:extLst>
      <p:ext uri="{BB962C8B-B14F-4D97-AF65-F5344CB8AC3E}">
        <p14:creationId xmlns:p14="http://schemas.microsoft.com/office/powerpoint/2010/main" val="1187892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b="1" dirty="0" smtClean="0"/>
              <a:t>Note au facilitateur :</a:t>
            </a:r>
          </a:p>
          <a:p>
            <a:r>
              <a:rPr b="1" dirty="0" smtClean="0"/>
              <a:t>Cette diapositive doit être adaptée au pays où l'atelier sera organisé.</a:t>
            </a:r>
            <a:endParaRPr lang="fr-FR" b="1" baseline="0" dirty="0" smtClean="0"/>
          </a:p>
          <a:p>
            <a:endParaRPr lang="fr-FR" baseline="0" dirty="0" smtClean="0"/>
          </a:p>
          <a:p>
            <a:r>
              <a:rPr lang="fr-BE" b="1" baseline="0" dirty="0" smtClean="0"/>
              <a:t>Contenu de la diapositive :</a:t>
            </a:r>
          </a:p>
          <a:p>
            <a:r>
              <a:rPr dirty="0" smtClean="0"/>
              <a:t>Le Programme indicatif national définit les orientations générales de la coopération entre l'UE et les partenaires du Sud (par ex. la Zambie) pour la période 2014-2020. </a:t>
            </a:r>
          </a:p>
          <a:p>
            <a:r>
              <a:rPr dirty="0" smtClean="0"/>
              <a:t>Le NIP donne un aperçu de (entre autres) :</a:t>
            </a:r>
          </a:p>
          <a:p>
            <a:pPr marL="171450" indent="-171450">
              <a:buFontTx/>
              <a:buChar char="-"/>
            </a:pPr>
            <a:r>
              <a:rPr dirty="0" smtClean="0"/>
              <a:t>Les secteurs de coopération</a:t>
            </a:r>
            <a:endParaRPr lang="fr-FR" baseline="0" dirty="0" smtClean="0"/>
          </a:p>
          <a:p>
            <a:pPr marL="171450" indent="-171450">
              <a:buFontTx/>
              <a:buChar char="-"/>
            </a:pPr>
            <a:r>
              <a:rPr dirty="0" smtClean="0"/>
              <a:t>Les montants financiers par secteur</a:t>
            </a:r>
            <a:endParaRPr lang="fr-FR" baseline="0" dirty="0" smtClean="0"/>
          </a:p>
          <a:p>
            <a:pPr marL="171450" indent="-171450">
              <a:buFontTx/>
              <a:buChar char="-"/>
            </a:pPr>
            <a:r>
              <a:rPr dirty="0" smtClean="0"/>
              <a:t>Les indicateurs pour mesurer les résultats</a:t>
            </a:r>
            <a:endParaRPr lang="fr-FR" baseline="0" dirty="0" smtClean="0"/>
          </a:p>
          <a:p>
            <a:pPr marL="171450" indent="-171450">
              <a:buFontTx/>
              <a:buChar char="-"/>
            </a:pPr>
            <a:r>
              <a:rPr dirty="0" smtClean="0"/>
              <a:t>Les mesures pour soutenir les OSC</a:t>
            </a:r>
            <a:endParaRPr lang="fr-FR" baseline="0" dirty="0" smtClean="0"/>
          </a:p>
          <a:p>
            <a:pPr marL="171450" indent="-171450">
              <a:buFontTx/>
              <a:buChar char="-"/>
            </a:pPr>
            <a:endParaRPr lang="fr-FR" baseline="0" dirty="0" smtClean="0"/>
          </a:p>
          <a:p>
            <a:pPr marL="0" indent="0">
              <a:buFontTx/>
              <a:buNone/>
            </a:pPr>
            <a:r>
              <a:rPr lang="fr-BE" b="1" baseline="0" dirty="0" smtClean="0"/>
              <a:t>Transition vers la diapositive suivante : </a:t>
            </a:r>
            <a:r>
              <a:rPr dirty="0" smtClean="0"/>
              <a:t>Comment le processus de prise de décision du PIN (au niveau du pays) s'insère t-il dans le Cadre financier pluriannuel global ?</a:t>
            </a:r>
            <a:endParaRPr lang="fr-FR" dirty="0"/>
          </a:p>
        </p:txBody>
      </p:sp>
      <p:sp>
        <p:nvSpPr>
          <p:cNvPr id="4" name="Slide Number Placeholder 3"/>
          <p:cNvSpPr>
            <a:spLocks noGrp="1"/>
          </p:cNvSpPr>
          <p:nvPr>
            <p:ph type="sldNum" sz="quarter" idx="10"/>
          </p:nvPr>
        </p:nvSpPr>
        <p:spPr/>
        <p:txBody>
          <a:bodyPr/>
          <a:lstStyle/>
          <a:p>
            <a:fld id="{98D77470-75DF-4257-8295-8C91A00FB617}" type="slidenum">
              <a:rPr lang="fr-BE" smtClean="0"/>
              <a:t>2</a:t>
            </a:fld>
            <a:endParaRPr lang="fr-FR"/>
          </a:p>
        </p:txBody>
      </p:sp>
    </p:spTree>
    <p:extLst>
      <p:ext uri="{BB962C8B-B14F-4D97-AF65-F5344CB8AC3E}">
        <p14:creationId xmlns:p14="http://schemas.microsoft.com/office/powerpoint/2010/main" val="2011922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Contenu de la diapositive </a:t>
            </a:r>
          </a:p>
          <a:p>
            <a:pPr marL="0" marR="0" indent="0" algn="l" defTabSz="914400" rtl="0" eaLnBrk="1" fontAlgn="auto" latinLnBrk="0" hangingPunct="1">
              <a:lnSpc>
                <a:spcPct val="100000"/>
              </a:lnSpc>
              <a:spcBef>
                <a:spcPts val="0"/>
              </a:spcBef>
              <a:spcAft>
                <a:spcPts val="0"/>
              </a:spcAft>
              <a:buClrTx/>
              <a:buSzTx/>
              <a:buFontTx/>
              <a:buNone/>
              <a:tabLst/>
              <a:defRPr/>
            </a:pPr>
            <a:endParaRPr lang="fr-FR" b="1" dirty="0" smtClean="0"/>
          </a:p>
          <a:p>
            <a:r>
              <a:rPr lang="en-US" b="1" dirty="0" smtClean="0"/>
              <a:t>Qu'est-ce que le CFP ?</a:t>
            </a:r>
          </a:p>
          <a:p>
            <a:r>
              <a:rPr dirty="0" smtClean="0"/>
              <a:t>Le </a:t>
            </a:r>
            <a:r>
              <a:rPr b="1" dirty="0" smtClean="0"/>
              <a:t>Cadre financier pluriannuel (CFP)</a:t>
            </a:r>
            <a:r>
              <a:rPr dirty="0" smtClean="0"/>
              <a:t> définit les montants annuels maximums (plafonds) que l'UE peut dépenser dans différents domaines politiques (rubriques). </a:t>
            </a:r>
          </a:p>
          <a:p>
            <a:r>
              <a:rPr dirty="0" smtClean="0"/>
              <a:t>Le CFP couvre </a:t>
            </a:r>
            <a:r>
              <a:rPr b="1" dirty="0" smtClean="0"/>
              <a:t>sept années</a:t>
            </a:r>
            <a:r>
              <a:rPr dirty="0" smtClean="0"/>
              <a:t> : de 2014 à 2020. </a:t>
            </a:r>
            <a:r>
              <a:rPr dirty="0"/>
              <a:t/>
            </a:r>
            <a:br>
              <a:rPr dirty="0"/>
            </a:br>
            <a:r>
              <a:rPr dirty="0" smtClean="0"/>
              <a:t>Le CFP n'est pas le budget de l'UE pour sept ans. Il fournit un </a:t>
            </a:r>
            <a:r>
              <a:rPr b="1" dirty="0" smtClean="0"/>
              <a:t>cadre pour la programmation financière</a:t>
            </a:r>
            <a:r>
              <a:rPr dirty="0" smtClean="0"/>
              <a:t> afin d'assurer que les dépenses de l'UE soient prévisibles et demeurent dans les limites convenues.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b="0" u="sng"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u="none" dirty="0" smtClean="0"/>
              <a:t>L'Europe dans le monde (rubrique 4) est l'une des rubriques du CFP.</a:t>
            </a:r>
            <a:endParaRPr lang="fr-FR" b="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u="sng" dirty="0" smtClean="0"/>
              <a:t>À l'exception</a:t>
            </a:r>
            <a:r>
              <a:rPr dirty="0" smtClean="0"/>
              <a:t> du Fonds européen de développement, </a:t>
            </a:r>
            <a:r>
              <a:rPr b="1" dirty="0" smtClean="0"/>
              <a:t>la Rubrique 4 L'Europe dans le monde</a:t>
            </a:r>
            <a:r>
              <a:rPr dirty="0" smtClean="0"/>
              <a:t> couvre des programmes géographiques et thématiques. </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dirty="0" smtClean="0"/>
              <a:t>L'ICD est le plus important programme en termes d'allocation de budget (28%) avec un total de 19 661 millions d'euros.</a:t>
            </a:r>
          </a:p>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pPr rtl="0" eaLnBrk="1" fontAlgn="t" latinLnBrk="0" hangingPunct="1"/>
            <a:r>
              <a:rPr lang="fr-BE" sz="1200" b="1" i="0" u="none" strike="noStrike" kern="1200" dirty="0" smtClean="0">
                <a:solidFill>
                  <a:schemeClr val="tx1"/>
                </a:solidFill>
                <a:effectLst/>
                <a:latin typeface="+mn-lt"/>
              </a:rPr>
              <a:t>Programmes,</a:t>
            </a:r>
            <a:r>
              <a:rPr lang="en-US" dirty="0" smtClean="0"/>
              <a:t>	</a:t>
            </a:r>
            <a:r>
              <a:rPr lang="fr-BE" sz="1200" b="1" i="0" u="none" strike="noStrike" kern="1200" dirty="0" smtClean="0">
                <a:solidFill>
                  <a:schemeClr val="tx1"/>
                </a:solidFill>
                <a:effectLst/>
                <a:latin typeface="+mn-lt"/>
              </a:rPr>
              <a:t>Montant (millions d'euros) 2014-2020</a:t>
            </a:r>
            <a:endParaRPr lang="fr-FR" sz="1200" b="0" i="0" u="none" strike="noStrike" kern="1200" dirty="0" smtClean="0">
              <a:solidFill>
                <a:schemeClr val="tx1"/>
              </a:solidFill>
              <a:effectLst/>
              <a:latin typeface="+mn-lt"/>
              <a:ea typeface="+mn-ea"/>
              <a:cs typeface="+mn-cs"/>
            </a:endParaRPr>
          </a:p>
          <a:p>
            <a:pPr rtl="0" eaLnBrk="1" fontAlgn="t" latinLnBrk="0" hangingPunct="1"/>
            <a:r>
              <a:rPr lang="fr-BE" sz="1200" b="0" i="0" u="none" strike="noStrike" kern="1200" dirty="0" smtClean="0">
                <a:solidFill>
                  <a:schemeClr val="tx1"/>
                </a:solidFill>
                <a:effectLst/>
                <a:latin typeface="+mn-lt"/>
              </a:rPr>
              <a:t>Instrument européen de voisinage (IEV), 15 432, 63</a:t>
            </a:r>
            <a:endParaRPr lang="fr-FR" sz="1200" b="0" i="0" u="none" strike="noStrike" kern="1200" dirty="0" smtClean="0">
              <a:solidFill>
                <a:schemeClr val="tx1"/>
              </a:solidFill>
              <a:effectLst/>
              <a:latin typeface="+mn-lt"/>
              <a:ea typeface="+mn-ea"/>
              <a:cs typeface="+mn-cs"/>
            </a:endParaRPr>
          </a:p>
          <a:p>
            <a:pPr rtl="0" eaLnBrk="1" fontAlgn="t" latinLnBrk="0" hangingPunct="1"/>
            <a:r>
              <a:rPr lang="fr-BE" sz="1200" b="0" i="0" u="none" strike="noStrike" kern="1200" dirty="0" smtClean="0">
                <a:solidFill>
                  <a:schemeClr val="tx1"/>
                </a:solidFill>
                <a:effectLst/>
                <a:latin typeface="+mn-lt"/>
              </a:rPr>
              <a:t>Instrument de stabilité (IdS),</a:t>
            </a:r>
            <a:r>
              <a:rPr dirty="0" smtClean="0"/>
              <a:t> </a:t>
            </a:r>
            <a:r>
              <a:rPr lang="fr-BE" sz="1200" b="0" i="0" u="none" strike="noStrike" kern="1200" dirty="0" smtClean="0">
                <a:solidFill>
                  <a:schemeClr val="tx1"/>
                </a:solidFill>
                <a:effectLst/>
                <a:latin typeface="+mn-lt"/>
              </a:rPr>
              <a:t>2 338, 72</a:t>
            </a:r>
            <a:endParaRPr lang="fr-FR" sz="1200" b="0" i="0" u="none" strike="noStrike" kern="1200" dirty="0" smtClean="0">
              <a:solidFill>
                <a:schemeClr val="tx1"/>
              </a:solidFill>
              <a:effectLst/>
              <a:latin typeface="+mn-lt"/>
              <a:ea typeface="+mn-ea"/>
              <a:cs typeface="+mn-cs"/>
            </a:endParaRPr>
          </a:p>
          <a:p>
            <a:pPr rtl="0" eaLnBrk="1" fontAlgn="t" latinLnBrk="0" hangingPunct="1"/>
            <a:r>
              <a:rPr lang="fr-BE" sz="1200" b="0" i="0" u="none" strike="noStrike" kern="1200" dirty="0" smtClean="0">
                <a:solidFill>
                  <a:schemeClr val="tx1"/>
                </a:solidFill>
                <a:effectLst/>
                <a:latin typeface="+mn-lt"/>
              </a:rPr>
              <a:t>Instrument européen pour la démocratie et les droits de l'homme (IEDDH),</a:t>
            </a:r>
            <a:r>
              <a:rPr dirty="0" smtClean="0"/>
              <a:t> </a:t>
            </a:r>
            <a:r>
              <a:rPr lang="fr-BE" sz="1200" b="0" i="0" u="none" strike="noStrike" kern="1200" dirty="0" smtClean="0">
                <a:solidFill>
                  <a:schemeClr val="tx1"/>
                </a:solidFill>
                <a:effectLst/>
                <a:latin typeface="+mn-lt"/>
              </a:rPr>
              <a:t>1 332, 75</a:t>
            </a:r>
            <a:endParaRPr lang="fr-FR" sz="1200" b="0" i="0" u="none" strike="noStrike" kern="1200" dirty="0" smtClean="0">
              <a:solidFill>
                <a:schemeClr val="tx1"/>
              </a:solidFill>
              <a:effectLst/>
              <a:latin typeface="+mn-lt"/>
              <a:ea typeface="+mn-ea"/>
              <a:cs typeface="+mn-cs"/>
            </a:endParaRPr>
          </a:p>
          <a:p>
            <a:pPr rtl="0" eaLnBrk="1" fontAlgn="t" latinLnBrk="0" hangingPunct="1"/>
            <a:r>
              <a:rPr lang="fr-BE" sz="1200" b="0" i="0" u="none" strike="noStrike" kern="1200" dirty="0" smtClean="0">
                <a:solidFill>
                  <a:schemeClr val="tx1"/>
                </a:solidFill>
                <a:effectLst/>
                <a:latin typeface="+mn-lt"/>
              </a:rPr>
              <a:t>Instrument de coopération au développement (ICD), 19 661, 64 </a:t>
            </a:r>
            <a:endParaRPr lang="fr-FR"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BE" b="1" baseline="0" dirty="0" smtClean="0"/>
              <a:t>Transition vers la diapositive suivante :</a:t>
            </a:r>
          </a:p>
          <a:p>
            <a:pPr marL="0" marR="0" indent="0" algn="l" defTabSz="914400" rtl="0" eaLnBrk="1" fontAlgn="auto" latinLnBrk="0" hangingPunct="1">
              <a:lnSpc>
                <a:spcPct val="100000"/>
              </a:lnSpc>
              <a:spcBef>
                <a:spcPts val="0"/>
              </a:spcBef>
              <a:spcAft>
                <a:spcPts val="0"/>
              </a:spcAft>
              <a:buClrTx/>
              <a:buSzTx/>
              <a:buFontTx/>
              <a:buNone/>
              <a:tabLst/>
              <a:defRPr/>
            </a:pPr>
            <a:r>
              <a:rPr lang="fr-BE" b="0" baseline="0" dirty="0" smtClean="0"/>
              <a:t>Tous les instruments de financement ne sont pas inclus dans le CFP, notamment le plus important instrument, le Fonds européen de développement, n'est pas inclus. Comment le processus de programmation du FED est-il lié aux autres processus géographiques et thématiques ?</a:t>
            </a:r>
          </a:p>
        </p:txBody>
      </p:sp>
      <p:sp>
        <p:nvSpPr>
          <p:cNvPr id="4" name="Slide Number Placeholder 3"/>
          <p:cNvSpPr>
            <a:spLocks noGrp="1"/>
          </p:cNvSpPr>
          <p:nvPr>
            <p:ph type="sldNum" sz="quarter" idx="10"/>
          </p:nvPr>
        </p:nvSpPr>
        <p:spPr/>
        <p:txBody>
          <a:bodyPr/>
          <a:lstStyle/>
          <a:p>
            <a:fld id="{98D77470-75DF-4257-8295-8C91A00FB617}" type="slidenum">
              <a:rPr lang="fr-BE" smtClean="0"/>
              <a:t>3</a:t>
            </a:fld>
            <a:endParaRPr lang="fr-FR"/>
          </a:p>
        </p:txBody>
      </p:sp>
    </p:spTree>
    <p:extLst>
      <p:ext uri="{BB962C8B-B14F-4D97-AF65-F5344CB8AC3E}">
        <p14:creationId xmlns:p14="http://schemas.microsoft.com/office/powerpoint/2010/main" val="2334610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Contenu de la diapositive :</a:t>
            </a:r>
          </a:p>
          <a:p>
            <a:pPr marL="0" marR="0" indent="0" algn="l" defTabSz="914400" rtl="0" eaLnBrk="1" fontAlgn="auto" latinLnBrk="0" hangingPunct="1">
              <a:lnSpc>
                <a:spcPct val="100000"/>
              </a:lnSpc>
              <a:spcBef>
                <a:spcPts val="0"/>
              </a:spcBef>
              <a:spcAft>
                <a:spcPts val="0"/>
              </a:spcAft>
              <a:buClrTx/>
              <a:buSzTx/>
              <a:buFontTx/>
              <a:buNone/>
              <a:tabLst/>
              <a:defRPr/>
            </a:pPr>
            <a:r>
              <a:rPr dirty="0" smtClean="0"/>
              <a:t>Comme la Rubrique 4 «l'Europe dans le monde », le Fonds européen de développement (FED) fournit une aide pour la coopération au développement mais en mettant l'accent sur les pays d'Afrique, des Caraïbes et du Pacifique, ainsi que sur les pays et territoires d'outre-mer (c.-à-d. l'Accord de partenariat de Cotonou). Le FED n'est pas financé par le budget de l'UE mais par des contributions directes des États membres de l'UE, et par conséquent le FED ne relève pas du CFP.</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Point clé :</a:t>
            </a:r>
            <a:endParaRPr lang="fr-FR"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dirty="0" smtClean="0"/>
              <a:t>La programmation du 11ème FED est alignée sur la programmation des instruments géographiques et thématiques du CFP pour garantir la cohérence et la complémentarité des secteurs de concentration financés par le FED (c.-à-d. sous le PIN et les Plans d'action annuels) et / ou les instruments du CFP (c.-à-d. les Programmes indicatifs pluriannuels et les Plans d'action annuels).</a:t>
            </a:r>
            <a:endParaRPr lang="fr-FR" dirty="0" smtClean="0"/>
          </a:p>
          <a:p>
            <a:endParaRPr lang="fr-FR" dirty="0"/>
          </a:p>
        </p:txBody>
      </p:sp>
      <p:sp>
        <p:nvSpPr>
          <p:cNvPr id="4" name="Slide Number Placeholder 3"/>
          <p:cNvSpPr>
            <a:spLocks noGrp="1"/>
          </p:cNvSpPr>
          <p:nvPr>
            <p:ph type="sldNum" sz="quarter" idx="10"/>
          </p:nvPr>
        </p:nvSpPr>
        <p:spPr/>
        <p:txBody>
          <a:bodyPr/>
          <a:lstStyle/>
          <a:p>
            <a:fld id="{98D77470-75DF-4257-8295-8C91A00FB617}" type="slidenum">
              <a:rPr lang="fr-BE" smtClean="0"/>
              <a:t>4</a:t>
            </a:fld>
            <a:endParaRPr lang="fr-FR"/>
          </a:p>
        </p:txBody>
      </p:sp>
    </p:spTree>
    <p:extLst>
      <p:ext uri="{BB962C8B-B14F-4D97-AF65-F5344CB8AC3E}">
        <p14:creationId xmlns:p14="http://schemas.microsoft.com/office/powerpoint/2010/main" val="1674831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98D77470-75DF-4257-8295-8C91A00FB617}" type="slidenum">
              <a:rPr lang="fr-BE" smtClean="0"/>
              <a:t>5</a:t>
            </a:fld>
            <a:endParaRPr lang="fr-FR"/>
          </a:p>
        </p:txBody>
      </p:sp>
    </p:spTree>
    <p:extLst>
      <p:ext uri="{BB962C8B-B14F-4D97-AF65-F5344CB8AC3E}">
        <p14:creationId xmlns:p14="http://schemas.microsoft.com/office/powerpoint/2010/main" val="3137304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b="1" dirty="0" smtClean="0">
                <a:solidFill>
                  <a:srgbClr val="FF0000"/>
                </a:solidFill>
              </a:rPr>
              <a:t>Note au facilitateur :</a:t>
            </a:r>
          </a:p>
          <a:p>
            <a:r>
              <a:rPr b="1" dirty="0" smtClean="0"/>
              <a:t>Cette diapositive doit être adaptée au pays où l'atelier sera organisé.</a:t>
            </a:r>
            <a:endParaRPr lang="fr-FR" b="1" dirty="0" smtClean="0">
              <a:solidFill>
                <a:srgbClr val="FF0000"/>
              </a:solidFill>
            </a:endParaRPr>
          </a:p>
          <a:p>
            <a:endParaRPr lang="fr-FR" baseline="0" dirty="0" smtClean="0"/>
          </a:p>
          <a:p>
            <a:r>
              <a:rPr dirty="0" smtClean="0"/>
              <a:t>Contenu :</a:t>
            </a:r>
          </a:p>
          <a:p>
            <a:endParaRPr lang="fr-FR" baseline="0" dirty="0" smtClean="0"/>
          </a:p>
          <a:p>
            <a:r>
              <a:rPr dirty="0" smtClean="0"/>
              <a:t>L'énergie, l'agriculture et la gouvernance ont été identifiées comme secteurs prioritaires en Zambie. Ces domaines prioritaires recevront un financement FED de 2014 à 2020. On ne voit pas encore bien ce qui est couvert par les "</a:t>
            </a:r>
            <a:r>
              <a:rPr dirty="0" err="1" smtClean="0"/>
              <a:t>mesure</a:t>
            </a:r>
            <a:r>
              <a:rPr lang="fr-FR" dirty="0" smtClean="0"/>
              <a:t>s</a:t>
            </a:r>
            <a:r>
              <a:rPr dirty="0" smtClean="0"/>
              <a:t> d</a:t>
            </a:r>
            <a:r>
              <a:rPr lang="fr-FR" dirty="0" smtClean="0"/>
              <a:t>e soutien</a:t>
            </a:r>
            <a:r>
              <a:rPr dirty="0" smtClean="0"/>
              <a:t>", toutefois, le montant est très faible par rapport à celui qui est alloué aux trois secteurs prioritaires. Il ne semble pas y avoir d'enveloppe spéciale pour les OSC, à vérifier auprès de votre DUE.  </a:t>
            </a:r>
          </a:p>
          <a:p>
            <a:pPr marL="0" indent="0">
              <a:buFontTx/>
              <a:buNone/>
            </a:pPr>
            <a:endParaRPr lang="fr-FR" baseline="0" dirty="0" smtClean="0"/>
          </a:p>
          <a:p>
            <a:pPr marL="0" indent="0">
              <a:buFontTx/>
              <a:buNone/>
            </a:pPr>
            <a:r>
              <a:rPr lang="fr-BE" b="1" baseline="0" dirty="0" smtClean="0"/>
              <a:t>Point clé :</a:t>
            </a:r>
          </a:p>
          <a:p>
            <a:pPr marL="0" indent="0">
              <a:buFontTx/>
              <a:buNone/>
            </a:pPr>
            <a:r>
              <a:rPr lang="fr-BE" b="0" baseline="0" dirty="0" smtClean="0"/>
              <a:t>Si une enveloppe pour les OSC n'est pas prévue dans le PIN (FED) ou si un secteur n'a pas été retenu comme priorité dans le PIN, vous pouvez vous reporter aux PIP des instruments géographiques et thématiques car l'UE assure une complémentarité entre ses instruments de financement. </a:t>
            </a:r>
          </a:p>
          <a:p>
            <a:pPr marL="0" indent="0">
              <a:buFontTx/>
              <a:buNone/>
            </a:pPr>
            <a:endParaRPr lang="fr-FR" b="0" baseline="0" dirty="0" smtClean="0"/>
          </a:p>
          <a:p>
            <a:pPr marL="0" indent="0">
              <a:buFontTx/>
              <a:buNone/>
            </a:pPr>
            <a:r>
              <a:rPr lang="fr-BE" b="1" baseline="0" dirty="0" smtClean="0"/>
              <a:t>Exemples de secteurs prioritaires dans d'autres zones géographiques (à mentionner si pertinent) :</a:t>
            </a:r>
            <a:endParaRPr lang="fr-FR" b="0" baseline="0" dirty="0" smtClean="0"/>
          </a:p>
          <a:p>
            <a:pPr marL="171450" indent="-171450">
              <a:buFont typeface="Arial" panose="020B0604020202020204" pitchFamily="34" charset="0"/>
              <a:buChar char="•"/>
            </a:pPr>
            <a:r>
              <a:rPr lang="en-US" sz="1200" dirty="0" smtClean="0"/>
              <a:t>Développement rural ou agricole durable et sécurité alimentaire (en Afrique de l'Ouest, centrale et dans le sud de l'Afrique et dans l'Asie) ; </a:t>
            </a:r>
          </a:p>
          <a:p>
            <a:pPr marL="171450" indent="-171450">
              <a:buFont typeface="Arial" panose="020B0604020202020204" pitchFamily="34" charset="0"/>
              <a:buChar char="•"/>
            </a:pPr>
            <a:r>
              <a:rPr lang="en-US" sz="1200" dirty="0" smtClean="0"/>
              <a:t>Énergie (dans les Caraïbes, l'Afrique de l'Ouest, Asie et Pacifique) ; </a:t>
            </a:r>
          </a:p>
          <a:p>
            <a:pPr marL="171450" indent="-171450">
              <a:buFont typeface="Arial" panose="020B0604020202020204" pitchFamily="34" charset="0"/>
              <a:buChar char="•"/>
            </a:pPr>
            <a:r>
              <a:rPr lang="en-US" sz="1200" dirty="0" smtClean="0"/>
              <a:t>Justice, droits de l'homme, gouvernance, État de droit et sécurité (en Asie, Amérique latine, Afrique de l'Ouest et centrale et pays voisins de l'est et du sud) ; </a:t>
            </a:r>
          </a:p>
          <a:p>
            <a:pPr marL="171450" indent="-171450">
              <a:buFont typeface="Arial" panose="020B0604020202020204" pitchFamily="34" charset="0"/>
              <a:buChar char="•"/>
            </a:pPr>
            <a:r>
              <a:rPr lang="en-US" sz="1200" dirty="0" smtClean="0"/>
              <a:t>Gouvernance et réforme économique, diversification et gestion financière publique (dans les Caraïbes et en Afrique centrale) ; </a:t>
            </a:r>
          </a:p>
          <a:p>
            <a:pPr marL="171450" indent="-171450">
              <a:buFont typeface="Arial" panose="020B0604020202020204" pitchFamily="34" charset="0"/>
              <a:buChar char="•"/>
            </a:pPr>
            <a:r>
              <a:rPr lang="en-US" sz="1200" dirty="0" smtClean="0"/>
              <a:t>Emploi et développement du secteur privé (en Amérique latine et dans les pays voisins de l'est et du sud).</a:t>
            </a:r>
          </a:p>
          <a:p>
            <a:pPr marL="171450" indent="-171450">
              <a:buFont typeface="Arial" panose="020B0604020202020204" pitchFamily="34" charset="0"/>
              <a:buChar char="•"/>
            </a:pPr>
            <a:r>
              <a:rPr lang="en-US" sz="1200" dirty="0" smtClean="0"/>
              <a:t>Soutien à la société civile</a:t>
            </a:r>
          </a:p>
          <a:p>
            <a:pPr marL="0" indent="0">
              <a:buFontTx/>
              <a:buNone/>
            </a:pPr>
            <a:endParaRPr lang="fr-FR"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dirty="0" smtClean="0"/>
              <a:t>Les "secteurs traditionnels" comme le transport, les infrastructures, la santé et l'éducation sont devenus des choix moins communs de secteurs prioritaires que par le passé.</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rPr>
              <a:t>47 pays ACP ont une enveloppe spécifique PIN 11ème FED pour le renforcement des capacités de la société civile. Quant aux OSC dans le reste des pays ACP, elles pourraient bénéficier de l'enveloppe de renforcement des capacités sous les autres instruments géographiques. </a:t>
            </a:r>
            <a:endParaRPr lang="fr-FR" sz="1200" kern="1200" dirty="0" smtClean="0">
              <a:solidFill>
                <a:schemeClr val="tx1"/>
              </a:solidFill>
              <a:effectLst/>
              <a:latin typeface="+mn-lt"/>
              <a:ea typeface="+mn-ea"/>
              <a:cs typeface="+mn-cs"/>
            </a:endParaRPr>
          </a:p>
          <a:p>
            <a:pPr marL="0" indent="0">
              <a:buFontTx/>
              <a:buNone/>
            </a:pPr>
            <a:endParaRPr lang="fr-FR" b="0" dirty="0"/>
          </a:p>
        </p:txBody>
      </p:sp>
      <p:sp>
        <p:nvSpPr>
          <p:cNvPr id="4" name="Slide Number Placeholder 3"/>
          <p:cNvSpPr>
            <a:spLocks noGrp="1"/>
          </p:cNvSpPr>
          <p:nvPr>
            <p:ph type="sldNum" sz="quarter" idx="10"/>
          </p:nvPr>
        </p:nvSpPr>
        <p:spPr/>
        <p:txBody>
          <a:bodyPr/>
          <a:lstStyle/>
          <a:p>
            <a:fld id="{98D77470-75DF-4257-8295-8C91A00FB617}" type="slidenum">
              <a:rPr lang="fr-BE" smtClean="0"/>
              <a:t>6</a:t>
            </a:fld>
            <a:endParaRPr lang="fr-FR"/>
          </a:p>
        </p:txBody>
      </p:sp>
    </p:spTree>
    <p:extLst>
      <p:ext uri="{BB962C8B-B14F-4D97-AF65-F5344CB8AC3E}">
        <p14:creationId xmlns:p14="http://schemas.microsoft.com/office/powerpoint/2010/main" val="2011922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dirty="0" smtClean="0"/>
              <a:t>Contenu de la diapositive (lire la diapositive)</a:t>
            </a:r>
            <a:endParaRPr lang="fr-FR" dirty="0" smtClean="0"/>
          </a:p>
          <a:p>
            <a:endParaRPr lang="fr-FR" dirty="0"/>
          </a:p>
        </p:txBody>
      </p:sp>
      <p:sp>
        <p:nvSpPr>
          <p:cNvPr id="4" name="Slide Number Placeholder 3"/>
          <p:cNvSpPr>
            <a:spLocks noGrp="1"/>
          </p:cNvSpPr>
          <p:nvPr>
            <p:ph type="sldNum" sz="quarter" idx="10"/>
          </p:nvPr>
        </p:nvSpPr>
        <p:spPr/>
        <p:txBody>
          <a:bodyPr/>
          <a:lstStyle/>
          <a:p>
            <a:fld id="{98D77470-75DF-4257-8295-8C91A00FB617}" type="slidenum">
              <a:rPr lang="fr-BE" smtClean="0"/>
              <a:t>7</a:t>
            </a:fld>
            <a:endParaRPr lang="fr-FR"/>
          </a:p>
        </p:txBody>
      </p:sp>
    </p:spTree>
    <p:extLst>
      <p:ext uri="{BB962C8B-B14F-4D97-AF65-F5344CB8AC3E}">
        <p14:creationId xmlns:p14="http://schemas.microsoft.com/office/powerpoint/2010/main" val="1121333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rPr>
              <a:t>Contenu de la diapositive :</a:t>
            </a:r>
          </a:p>
          <a:p>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rPr>
              <a:t>Introduire la partie 4 en demandant : « </a:t>
            </a:r>
            <a:r>
              <a:rPr lang="en-GB" sz="1200" i="1" kern="1200" dirty="0" smtClean="0">
                <a:solidFill>
                  <a:schemeClr val="tx1"/>
                </a:solidFill>
                <a:effectLst/>
                <a:latin typeface="+mn-lt"/>
              </a:rPr>
              <a:t>Comment sont financés ces secteurs prioritaires, c.-à-d. à travers quel instrument de financement de l'UE ? </a:t>
            </a:r>
            <a:r>
              <a:rPr lang="en-GB" sz="1200" kern="1200" dirty="0" smtClean="0">
                <a:solidFill>
                  <a:schemeClr val="tx1"/>
                </a:solidFill>
                <a:effectLst/>
                <a:latin typeface="+mn-lt"/>
              </a:rPr>
              <a:t>»</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rPr>
              <a:t>Montrez ensuite la diapositive avec les programmes et instruments et mentionnez quel programme géographique finance leur PIN.  </a:t>
            </a:r>
            <a:endParaRPr lang="fr-FR" sz="1200" kern="1200" dirty="0" smtClean="0">
              <a:solidFill>
                <a:schemeClr val="tx1"/>
              </a:solidFill>
              <a:effectLst/>
              <a:latin typeface="+mn-lt"/>
              <a:ea typeface="+mn-ea"/>
              <a:cs typeface="+mn-cs"/>
            </a:endParaRPr>
          </a:p>
          <a:p>
            <a:endParaRPr lang="fr-FR" dirty="0"/>
          </a:p>
        </p:txBody>
      </p:sp>
      <p:sp>
        <p:nvSpPr>
          <p:cNvPr id="4" name="Slide Number Placeholder 3"/>
          <p:cNvSpPr>
            <a:spLocks noGrp="1"/>
          </p:cNvSpPr>
          <p:nvPr>
            <p:ph type="sldNum" sz="quarter" idx="10"/>
          </p:nvPr>
        </p:nvSpPr>
        <p:spPr/>
        <p:txBody>
          <a:bodyPr/>
          <a:lstStyle/>
          <a:p>
            <a:fld id="{98D77470-75DF-4257-8295-8C91A00FB617}" type="slidenum">
              <a:rPr lang="fr-BE" smtClean="0"/>
              <a:t>8</a:t>
            </a:fld>
            <a:endParaRPr lang="fr-FR"/>
          </a:p>
        </p:txBody>
      </p:sp>
    </p:spTree>
    <p:extLst>
      <p:ext uri="{BB962C8B-B14F-4D97-AF65-F5344CB8AC3E}">
        <p14:creationId xmlns:p14="http://schemas.microsoft.com/office/powerpoint/2010/main" val="2350027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mn-lt"/>
              </a:rPr>
              <a:t>Les instruments géographiques (majorité des fonds) sont en grande partie pour la coopération entre l'UE et les gouvernements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mn-lt"/>
              </a:rPr>
              <a:t>Les lignes horizontales sont les programmes et instruments </a:t>
            </a:r>
            <a:r>
              <a:rPr lang="en-GB" sz="1200" kern="1200" dirty="0" smtClean="0">
                <a:solidFill>
                  <a:schemeClr val="tx1"/>
                </a:solidFill>
                <a:effectLst/>
                <a:latin typeface="+mn-lt"/>
              </a:rPr>
              <a:t>thématiques : où les OSC sont les parties prenantes principales.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r>
              <a:rPr lang="fr-BE" sz="1600" b="1" dirty="0" smtClean="0"/>
              <a:t>Fonds européen de développement (FED) :</a:t>
            </a:r>
            <a:r>
              <a:rPr dirty="0" smtClean="0"/>
              <a:t> </a:t>
            </a:r>
            <a:r>
              <a:rPr lang="fr-BE" sz="1400" dirty="0" smtClean="0"/>
              <a:t>Région : Afrique, Caraïbes, Pacifique. </a:t>
            </a:r>
          </a:p>
          <a:p>
            <a:r>
              <a:rPr lang="fr-BE" sz="1400" b="1" dirty="0" smtClean="0"/>
              <a:t>Instrument de coopération au développement (ICD) :</a:t>
            </a:r>
            <a:r>
              <a:rPr dirty="0" smtClean="0"/>
              <a:t> </a:t>
            </a:r>
            <a:r>
              <a:rPr lang="fr-BE" sz="1200" dirty="0" smtClean="0"/>
              <a:t>Région : Amérique latine, Asie, Asie centrale, Région du Golfe, Afrique du Sud.</a:t>
            </a:r>
            <a:r>
              <a:rPr dirty="0" smtClean="0"/>
              <a:t> </a:t>
            </a:r>
          </a:p>
          <a:p>
            <a:r>
              <a:rPr lang="fr-BE" sz="1400" b="1" dirty="0" smtClean="0"/>
              <a:t>Instrument européen de voisinage (IEV) :</a:t>
            </a:r>
            <a:r>
              <a:rPr dirty="0" smtClean="0"/>
              <a:t> </a:t>
            </a:r>
            <a:r>
              <a:rPr lang="fr-BE" sz="1200" dirty="0" smtClean="0"/>
              <a:t>Région : Pays du voisinage européen jusqu'au sud et l'est, Russie.</a:t>
            </a:r>
            <a:r>
              <a:rPr dirty="0" smtClean="0"/>
              <a:t> </a:t>
            </a:r>
            <a:endParaRPr lang="fr-FR" sz="1200" dirty="0" smtClean="0"/>
          </a:p>
          <a:p>
            <a:r>
              <a:rPr lang="fr-BE" sz="1200" b="1" dirty="0" smtClean="0"/>
              <a:t>Instrument de pré-adhésion (IPA) : </a:t>
            </a:r>
            <a:r>
              <a:rPr lang="fr-BE" sz="1200" dirty="0" smtClean="0"/>
              <a:t>Région : pays qui sont candidats à l'adhésion à l'UE maintenant ou dans le futur (Balkans occidentaux et Turquie)</a:t>
            </a:r>
            <a:endParaRPr lang="fr-FR"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Platshållare för bildnummer 3"/>
          <p:cNvSpPr>
            <a:spLocks noGrp="1"/>
          </p:cNvSpPr>
          <p:nvPr>
            <p:ph type="sldNum" sz="quarter" idx="10"/>
          </p:nvPr>
        </p:nvSpPr>
        <p:spPr/>
        <p:txBody>
          <a:bodyPr/>
          <a:lstStyle/>
          <a:p>
            <a:fld id="{98D77470-75DF-4257-8295-8C91A00FB617}" type="slidenum">
              <a:rPr lang="fr-BE" smtClean="0"/>
              <a:t>9</a:t>
            </a:fld>
            <a:endParaRPr lang="fr-FR"/>
          </a:p>
        </p:txBody>
      </p:sp>
    </p:spTree>
    <p:extLst>
      <p:ext uri="{BB962C8B-B14F-4D97-AF65-F5344CB8AC3E}">
        <p14:creationId xmlns:p14="http://schemas.microsoft.com/office/powerpoint/2010/main" val="387939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71B73B76-E043-4FE2-B2C9-31089500AFA7}" type="datetimeFigureOut">
              <a:rPr lang="fr-BE" smtClean="0"/>
              <a:t>20/03/16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337221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71B73B76-E043-4FE2-B2C9-31089500AFA7}" type="datetimeFigureOut">
              <a:rPr lang="fr-BE" smtClean="0"/>
              <a:t>20/03/16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309174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71B73B76-E043-4FE2-B2C9-31089500AFA7}" type="datetimeFigureOut">
              <a:rPr lang="fr-BE" smtClean="0"/>
              <a:t>20/03/16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3580248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71B73B76-E043-4FE2-B2C9-31089500AFA7}" type="datetimeFigureOut">
              <a:rPr lang="fr-BE" smtClean="0"/>
              <a:t>20/03/16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1907578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B73B76-E043-4FE2-B2C9-31089500AFA7}" type="datetimeFigureOut">
              <a:rPr lang="fr-BE" smtClean="0"/>
              <a:t>20/03/16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365854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71B73B76-E043-4FE2-B2C9-31089500AFA7}" type="datetimeFigureOut">
              <a:rPr lang="fr-BE" smtClean="0"/>
              <a:t>20/03/16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3591329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71B73B76-E043-4FE2-B2C9-31089500AFA7}" type="datetimeFigureOut">
              <a:rPr lang="fr-BE" smtClean="0"/>
              <a:t>20/03/16</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1351572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71B73B76-E043-4FE2-B2C9-31089500AFA7}" type="datetimeFigureOut">
              <a:rPr lang="fr-BE" smtClean="0"/>
              <a:t>20/03/16</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4223599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B73B76-E043-4FE2-B2C9-31089500AFA7}" type="datetimeFigureOut">
              <a:rPr lang="fr-BE" smtClean="0"/>
              <a:t>20/03/16</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311636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B73B76-E043-4FE2-B2C9-31089500AFA7}" type="datetimeFigureOut">
              <a:rPr lang="fr-BE" smtClean="0"/>
              <a:t>20/03/16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124239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B73B76-E043-4FE2-B2C9-31089500AFA7}" type="datetimeFigureOut">
              <a:rPr lang="fr-BE" smtClean="0"/>
              <a:t>20/03/16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B3E5CEB9-D126-41C3-9073-4F9F86B8FF65}" type="slidenum">
              <a:rPr lang="fr-BE" smtClean="0"/>
              <a:t>‹#›</a:t>
            </a:fld>
            <a:endParaRPr lang="fr-BE"/>
          </a:p>
        </p:txBody>
      </p:sp>
    </p:spTree>
    <p:extLst>
      <p:ext uri="{BB962C8B-B14F-4D97-AF65-F5344CB8AC3E}">
        <p14:creationId xmlns:p14="http://schemas.microsoft.com/office/powerpoint/2010/main" val="17100616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73B76-E043-4FE2-B2C9-31089500AFA7}" type="datetimeFigureOut">
              <a:rPr lang="fr-BE" smtClean="0"/>
              <a:t>20/03/16</a:t>
            </a:fld>
            <a:endParaRPr lang="fr-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E5CEB9-D126-41C3-9073-4F9F86B8FF65}" type="slidenum">
              <a:rPr lang="fr-BE" smtClean="0"/>
              <a:t>‹#›</a:t>
            </a:fld>
            <a:endParaRPr lang="fr-BE"/>
          </a:p>
        </p:txBody>
      </p:sp>
    </p:spTree>
    <p:extLst>
      <p:ext uri="{BB962C8B-B14F-4D97-AF65-F5344CB8AC3E}">
        <p14:creationId xmlns:p14="http://schemas.microsoft.com/office/powerpoint/2010/main" val="663556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hyperlink" Target="http://www.concordeurope.org/publications/item/406-the-eu-delegations-watch-report-2015" TargetMode="External"/><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europa.eu/europeaid/countries/zambia_en" TargetMode="External"/><Relationship Id="rId4" Type="http://schemas.openxmlformats.org/officeDocument/2006/relationships/hyperlink" Target="https://ec.europa.eu/europeaid/national-indicative-programme-zambia-2014-2020_en" TargetMode="External"/><Relationship Id="rId5"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europeaid/countries/zambia_en" TargetMode="External"/><Relationship Id="rId4" Type="http://schemas.openxmlformats.org/officeDocument/2006/relationships/hyperlink" Target="https://ec.europa.eu/europeaid/national-indicative-programme-zambia-2014-2020_en" TargetMode="External"/><Relationship Id="rId5" Type="http://schemas.openxmlformats.org/officeDocument/2006/relationships/image" Target="../media/image3.png"/><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rPr dirty="0"/>
              <a:t/>
            </a:r>
            <a:br>
              <a:rPr dirty="0"/>
            </a:br>
            <a:r>
              <a:rPr dirty="0"/>
              <a:t/>
            </a:r>
            <a:br>
              <a:rPr dirty="0"/>
            </a:br>
            <a:r>
              <a:rPr lang="nl-NL" dirty="0" smtClean="0"/>
              <a:t/>
            </a:r>
            <a:br>
              <a:rPr lang="nl-NL" dirty="0" smtClean="0"/>
            </a:br>
            <a:r>
              <a:rPr lang="nl-NL" dirty="0"/>
              <a:t/>
            </a:r>
            <a:br>
              <a:rPr lang="nl-NL" dirty="0"/>
            </a:br>
            <a:r>
              <a:rPr lang="fr-BE" b="1" dirty="0" smtClean="0">
                <a:solidFill>
                  <a:schemeClr val="accent1"/>
                </a:solidFill>
              </a:rPr>
              <a:t>Partie </a:t>
            </a:r>
            <a:r>
              <a:rPr lang="fr-BE" b="1" dirty="0" smtClean="0">
                <a:solidFill>
                  <a:schemeClr val="accent1"/>
                </a:solidFill>
              </a:rPr>
              <a:t>1 : </a:t>
            </a:r>
            <a:r>
              <a:rPr dirty="0"/>
              <a:t/>
            </a:r>
            <a:br>
              <a:rPr dirty="0"/>
            </a:br>
            <a:r>
              <a:rPr lang="fr-BE" b="1" dirty="0" smtClean="0">
                <a:solidFill>
                  <a:schemeClr val="tx2"/>
                </a:solidFill>
              </a:rPr>
              <a:t>De quelle manière la coopération de l'UE avec ce pays s'insère t-elle dans le cadre plus large de l'UE ?</a:t>
            </a:r>
            <a:r>
              <a:rPr dirty="0"/>
              <a:t/>
            </a:r>
            <a:br>
              <a:rPr dirty="0"/>
            </a:br>
            <a:r>
              <a:rPr dirty="0"/>
              <a:t/>
            </a:r>
            <a:br>
              <a:rPr dirty="0"/>
            </a:br>
            <a:endParaRPr lang="fr-FR" b="1" dirty="0">
              <a:solidFill>
                <a:schemeClr val="tx2"/>
              </a:solidFill>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6" y="5775284"/>
            <a:ext cx="9133114" cy="1082716"/>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999" y="0"/>
            <a:ext cx="8407831" cy="1600200"/>
          </a:xfrm>
          <a:prstGeom prst="rect">
            <a:avLst/>
          </a:prstGeom>
        </p:spPr>
      </p:pic>
    </p:spTree>
    <p:extLst>
      <p:ext uri="{BB962C8B-B14F-4D97-AF65-F5344CB8AC3E}">
        <p14:creationId xmlns:p14="http://schemas.microsoft.com/office/powerpoint/2010/main" val="32973688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t/>
            </a:r>
            <a:br/>
            <a:r>
              <a:t/>
            </a:r>
            <a:br/>
            <a:r>
              <a:rPr lang="fr-BE" b="1" dirty="0" smtClean="0">
                <a:solidFill>
                  <a:schemeClr val="accent1"/>
                </a:solidFill>
              </a:rPr>
              <a:t>Partie 4 : </a:t>
            </a:r>
            <a:r>
              <a:t/>
            </a:r>
            <a:br/>
            <a:r>
              <a:rPr lang="fr-BE" b="1" dirty="0" smtClean="0">
                <a:solidFill>
                  <a:schemeClr val="tx2"/>
                </a:solidFill>
              </a:rPr>
              <a:t>Les acteurs et le processus de programmation</a:t>
            </a:r>
            <a:r>
              <a:t/>
            </a:r>
            <a:br/>
            <a:r>
              <a:t/>
            </a:r>
            <a:br/>
            <a:endParaRPr lang="fr-FR" b="1" dirty="0">
              <a:solidFill>
                <a:schemeClr val="tx2"/>
              </a:solidFill>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6" y="5775284"/>
            <a:ext cx="9133114" cy="1082716"/>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0" y="0"/>
            <a:ext cx="7559040" cy="1438656"/>
          </a:xfrm>
          <a:prstGeom prst="rect">
            <a:avLst/>
          </a:prstGeom>
        </p:spPr>
      </p:pic>
    </p:spTree>
    <p:extLst>
      <p:ext uri="{BB962C8B-B14F-4D97-AF65-F5344CB8AC3E}">
        <p14:creationId xmlns:p14="http://schemas.microsoft.com/office/powerpoint/2010/main" val="1639986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91600" cy="1143000"/>
          </a:xfrm>
        </p:spPr>
        <p:txBody>
          <a:bodyPr>
            <a:noAutofit/>
          </a:bodyPr>
          <a:lstStyle/>
          <a:p>
            <a:pPr algn="l"/>
            <a:r>
              <a:rPr lang="en-GB" sz="3600" b="1" dirty="0" smtClean="0">
                <a:solidFill>
                  <a:schemeClr val="tx2"/>
                </a:solidFill>
              </a:rPr>
              <a:t>Acteurs impliqués dans le processus de programmation</a:t>
            </a:r>
            <a:endParaRPr lang="fr-FR" sz="3600" b="1" dirty="0">
              <a:solidFill>
                <a:schemeClr val="tx2"/>
              </a:solidFill>
            </a:endParaRPr>
          </a:p>
        </p:txBody>
      </p:sp>
      <p:graphicFrame>
        <p:nvGraphicFramePr>
          <p:cNvPr id="5" name="Diagram 4"/>
          <p:cNvGraphicFramePr/>
          <p:nvPr>
            <p:extLst>
              <p:ext uri="{D42A27DB-BD31-4B8C-83A1-F6EECF244321}">
                <p14:modId xmlns:p14="http://schemas.microsoft.com/office/powerpoint/2010/main" val="2813749311"/>
              </p:ext>
            </p:extLst>
          </p:nvPr>
        </p:nvGraphicFramePr>
        <p:xfrm>
          <a:off x="1395702" y="1219199"/>
          <a:ext cx="6300497" cy="43405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914408" y="5559789"/>
            <a:ext cx="2209800" cy="523220"/>
          </a:xfrm>
          <a:prstGeom prst="rect">
            <a:avLst/>
          </a:prstGeom>
          <a:noFill/>
        </p:spPr>
        <p:txBody>
          <a:bodyPr wrap="square" rtlCol="0">
            <a:spAutoFit/>
          </a:bodyPr>
          <a:lstStyle/>
          <a:p>
            <a:r>
              <a:rPr lang="fr-BE" sz="2800" b="1" dirty="0" smtClean="0">
                <a:solidFill>
                  <a:srgbClr val="C00000"/>
                </a:solidFill>
              </a:rPr>
              <a:t>consultations</a:t>
            </a:r>
            <a:endParaRPr lang="fr-FR" sz="2800" b="1" dirty="0">
              <a:solidFill>
                <a:srgbClr val="C00000"/>
              </a:solidFill>
            </a:endParaRPr>
          </a:p>
        </p:txBody>
      </p:sp>
      <p:sp>
        <p:nvSpPr>
          <p:cNvPr id="8" name="Right Arrow 7"/>
          <p:cNvSpPr/>
          <p:nvPr/>
        </p:nvSpPr>
        <p:spPr>
          <a:xfrm rot="13739246">
            <a:off x="7085257" y="4909136"/>
            <a:ext cx="990600" cy="3810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BE"/>
          </a:p>
        </p:txBody>
      </p:sp>
      <p:sp>
        <p:nvSpPr>
          <p:cNvPr id="3" name="TextBox 2"/>
          <p:cNvSpPr txBox="1"/>
          <p:nvPr/>
        </p:nvSpPr>
        <p:spPr>
          <a:xfrm>
            <a:off x="152400" y="5982171"/>
            <a:ext cx="8382000" cy="646331"/>
          </a:xfrm>
          <a:prstGeom prst="rect">
            <a:avLst/>
          </a:prstGeom>
          <a:noFill/>
        </p:spPr>
        <p:txBody>
          <a:bodyPr wrap="square" rtlCol="0">
            <a:spAutoFit/>
          </a:bodyPr>
          <a:lstStyle/>
          <a:p>
            <a:endParaRPr lang="fr-BE" u="sng" dirty="0">
              <a:solidFill>
                <a:schemeClr val="tx2"/>
              </a:solidFill>
              <a:hlinkClick r:id="rId8"/>
            </a:endParaRPr>
          </a:p>
          <a:p>
            <a:endParaRPr lang="fr-BE" dirty="0"/>
          </a:p>
        </p:txBody>
      </p:sp>
      <p:sp>
        <p:nvSpPr>
          <p:cNvPr id="4" name="TextBox 3"/>
          <p:cNvSpPr txBox="1"/>
          <p:nvPr/>
        </p:nvSpPr>
        <p:spPr>
          <a:xfrm>
            <a:off x="30678" y="6211669"/>
            <a:ext cx="9124208" cy="646331"/>
          </a:xfrm>
          <a:prstGeom prst="rect">
            <a:avLst/>
          </a:prstGeom>
          <a:noFill/>
        </p:spPr>
        <p:txBody>
          <a:bodyPr wrap="square" rtlCol="0">
            <a:spAutoFit/>
          </a:bodyPr>
          <a:lstStyle/>
          <a:p>
            <a:r>
              <a:rPr dirty="0" smtClean="0"/>
              <a:t>Pour une analyse des consultations,</a:t>
            </a:r>
            <a:r>
              <a:rPr lang="fr-BE" dirty="0">
                <a:hlinkClick r:id="rId8"/>
              </a:rPr>
              <a:t> http://www.concordeurope.org/publications/item/406-the-eu-delegations-watch-report-2015</a:t>
            </a:r>
            <a:endParaRPr lang="fr-FR" dirty="0"/>
          </a:p>
        </p:txBody>
      </p:sp>
    </p:spTree>
    <p:extLst>
      <p:ext uri="{BB962C8B-B14F-4D97-AF65-F5344CB8AC3E}">
        <p14:creationId xmlns:p14="http://schemas.microsoft.com/office/powerpoint/2010/main" val="710301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686800" cy="792162"/>
          </a:xfrm>
        </p:spPr>
        <p:txBody>
          <a:bodyPr>
            <a:normAutofit fontScale="90000"/>
          </a:bodyPr>
          <a:lstStyle/>
          <a:p>
            <a:r>
              <a:rPr lang="fr-BE" b="1" dirty="0" smtClean="0">
                <a:solidFill>
                  <a:schemeClr val="tx2"/>
                </a:solidFill>
              </a:rPr>
              <a:t>La programmation géographique : calendrier</a:t>
            </a:r>
            <a:endParaRPr lang="fr-FR" b="1" dirty="0">
              <a:solidFill>
                <a:schemeClr val="tx2"/>
              </a:solidFill>
            </a:endParaRPr>
          </a:p>
        </p:txBody>
      </p:sp>
      <p:graphicFrame>
        <p:nvGraphicFramePr>
          <p:cNvPr id="6" name="Diagram 5"/>
          <p:cNvGraphicFramePr/>
          <p:nvPr>
            <p:extLst>
              <p:ext uri="{D42A27DB-BD31-4B8C-83A1-F6EECF244321}">
                <p14:modId xmlns:p14="http://schemas.microsoft.com/office/powerpoint/2010/main" val="4076037685"/>
              </p:ext>
            </p:extLst>
          </p:nvPr>
        </p:nvGraphicFramePr>
        <p:xfrm>
          <a:off x="914400" y="609600"/>
          <a:ext cx="7086600" cy="49921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p:cNvGrpSpPr/>
          <p:nvPr/>
        </p:nvGrpSpPr>
        <p:grpSpPr>
          <a:xfrm>
            <a:off x="7025848" y="2133600"/>
            <a:ext cx="2138934" cy="3092096"/>
            <a:chOff x="4295221" y="1632386"/>
            <a:chExt cx="2138934" cy="3092096"/>
          </a:xfrm>
        </p:grpSpPr>
        <p:sp>
          <p:nvSpPr>
            <p:cNvPr id="9" name="Rectangle 8"/>
            <p:cNvSpPr/>
            <p:nvPr/>
          </p:nvSpPr>
          <p:spPr>
            <a:xfrm>
              <a:off x="4712589" y="1632386"/>
              <a:ext cx="1700784" cy="30782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4295221" y="1646241"/>
              <a:ext cx="2138934" cy="30782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44078" tIns="0" rIns="0" bIns="0" numCol="1" spcCol="1270" anchor="t" anchorCtr="0">
              <a:noAutofit/>
            </a:bodyPr>
            <a:lstStyle/>
            <a:p>
              <a:pPr lvl="0" algn="l" defTabSz="889000">
                <a:lnSpc>
                  <a:spcPct val="90000"/>
                </a:lnSpc>
                <a:spcBef>
                  <a:spcPct val="0"/>
                </a:spcBef>
                <a:spcAft>
                  <a:spcPct val="35000"/>
                </a:spcAft>
              </a:pPr>
              <a:r>
                <a:rPr lang="fr-BE" sz="2000" b="1" dirty="0" smtClean="0"/>
                <a:t>2014/2015</a:t>
              </a:r>
              <a:endParaRPr lang="fr-FR" sz="2000" b="1" kern="1200" dirty="0" smtClean="0"/>
            </a:p>
            <a:p>
              <a:pPr lvl="0" algn="l" defTabSz="889000">
                <a:lnSpc>
                  <a:spcPct val="90000"/>
                </a:lnSpc>
                <a:spcBef>
                  <a:spcPct val="0"/>
                </a:spcBef>
                <a:spcAft>
                  <a:spcPct val="35000"/>
                </a:spcAft>
              </a:pPr>
              <a:r>
                <a:rPr lang="fr-BE" sz="1600" b="1" kern="1200" dirty="0" smtClean="0">
                  <a:solidFill>
                    <a:schemeClr val="accent3">
                      <a:lumMod val="50000"/>
                    </a:schemeClr>
                  </a:solidFill>
                </a:rPr>
                <a:t>Phase 4 : </a:t>
              </a:r>
            </a:p>
            <a:p>
              <a:pPr lvl="0" algn="l" defTabSz="889000">
                <a:lnSpc>
                  <a:spcPct val="90000"/>
                </a:lnSpc>
                <a:spcBef>
                  <a:spcPct val="0"/>
                </a:spcBef>
                <a:spcAft>
                  <a:spcPct val="35000"/>
                </a:spcAft>
              </a:pPr>
              <a:r>
                <a:rPr lang="fr-BE" sz="1600" b="1" dirty="0" smtClean="0">
                  <a:solidFill>
                    <a:schemeClr val="accent3">
                      <a:lumMod val="50000"/>
                    </a:schemeClr>
                  </a:solidFill>
                </a:rPr>
                <a:t>Programmes d'action annuel</a:t>
              </a:r>
            </a:p>
            <a:p>
              <a:pPr lvl="0" algn="l" defTabSz="889000">
                <a:lnSpc>
                  <a:spcPct val="90000"/>
                </a:lnSpc>
                <a:spcBef>
                  <a:spcPct val="0"/>
                </a:spcBef>
                <a:spcAft>
                  <a:spcPct val="35000"/>
                </a:spcAft>
              </a:pPr>
              <a:r>
                <a:rPr lang="fr-BE" sz="1600" b="1" kern="1200" dirty="0" smtClean="0">
                  <a:solidFill>
                    <a:schemeClr val="accent3">
                      <a:lumMod val="50000"/>
                    </a:schemeClr>
                  </a:solidFill>
                </a:rPr>
                <a:t>Suivi par </a:t>
              </a:r>
              <a:r>
                <a:rPr lang="fr-BE" sz="1600" b="1" dirty="0" smtClean="0">
                  <a:solidFill>
                    <a:schemeClr val="accent3">
                      <a:lumMod val="50000"/>
                    </a:schemeClr>
                  </a:solidFill>
                </a:rPr>
                <a:t>la </a:t>
              </a:r>
              <a:r>
                <a:rPr lang="fr-BE" sz="1600" b="1" kern="1200" dirty="0" smtClean="0">
                  <a:solidFill>
                    <a:schemeClr val="accent3">
                      <a:lumMod val="50000"/>
                    </a:schemeClr>
                  </a:solidFill>
                </a:rPr>
                <a:t>phase de mise en œuvre</a:t>
              </a:r>
              <a:endParaRPr lang="fr-FR" sz="1600" b="1" kern="1200" dirty="0">
                <a:solidFill>
                  <a:schemeClr val="accent3">
                    <a:lumMod val="50000"/>
                  </a:schemeClr>
                </a:solidFill>
              </a:endParaRPr>
            </a:p>
          </p:txBody>
        </p:sp>
      </p:grpSp>
      <p:sp>
        <p:nvSpPr>
          <p:cNvPr id="11" name="Oval 10"/>
          <p:cNvSpPr/>
          <p:nvPr/>
        </p:nvSpPr>
        <p:spPr>
          <a:xfrm>
            <a:off x="7157466" y="1752600"/>
            <a:ext cx="375666"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7881187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dirty="0" smtClean="0"/>
              <a:t>Examen à mi-parcours</a:t>
            </a:r>
            <a:endParaRPr lang="fr-FR" dirty="0"/>
          </a:p>
        </p:txBody>
      </p:sp>
      <p:sp>
        <p:nvSpPr>
          <p:cNvPr id="3" name="Platshållare för innehåll 2"/>
          <p:cNvSpPr>
            <a:spLocks noGrp="1"/>
          </p:cNvSpPr>
          <p:nvPr>
            <p:ph idx="1"/>
          </p:nvPr>
        </p:nvSpPr>
        <p:spPr/>
        <p:txBody>
          <a:bodyPr>
            <a:normAutofit fontScale="85000" lnSpcReduction="20000"/>
          </a:bodyPr>
          <a:lstStyle/>
          <a:p>
            <a:r>
              <a:rPr dirty="0" smtClean="0"/>
              <a:t>À mi-parcours du CFP, les programmes sont évalués et révisés</a:t>
            </a:r>
            <a:endParaRPr lang="fr-FR" dirty="0" smtClean="0"/>
          </a:p>
          <a:p>
            <a:r>
              <a:rPr dirty="0" smtClean="0"/>
              <a:t>L'examen à mi-parcours implique toutes les institutions de l'UE et des consultations avec toutes les parties prenantes</a:t>
            </a:r>
            <a:endParaRPr lang="fr-FR" dirty="0" smtClean="0"/>
          </a:p>
          <a:p>
            <a:r>
              <a:rPr dirty="0" smtClean="0"/>
              <a:t>Calendrier : </a:t>
            </a:r>
            <a:r>
              <a:t/>
            </a:r>
            <a:br/>
            <a:r>
              <a:rPr dirty="0" smtClean="0"/>
              <a:t>-Évaluations des PIN/PIP courant 2016</a:t>
            </a:r>
            <a:r>
              <a:t/>
            </a:r>
            <a:br/>
            <a:r>
              <a:rPr dirty="0" smtClean="0"/>
              <a:t>-Consultation sur le site internet de l'UE, premier trimestre de 2017</a:t>
            </a:r>
            <a:r>
              <a:t/>
            </a:r>
            <a:br/>
            <a:r>
              <a:rPr dirty="0" smtClean="0"/>
              <a:t>-Prenez contact avec la délégation de l'UE aussi tôt que possible dans le processus !</a:t>
            </a:r>
            <a:r>
              <a:rPr lang="sv-SE" sz="2600" dirty="0" smtClean="0"/>
              <a:t> L'examen à mi-parcours est l'occasion d'influencer la programmation de l'UE.</a:t>
            </a:r>
            <a:endParaRPr lang="fr-FR" sz="2600" dirty="0"/>
          </a:p>
        </p:txBody>
      </p:sp>
    </p:spTree>
    <p:extLst>
      <p:ext uri="{BB962C8B-B14F-4D97-AF65-F5344CB8AC3E}">
        <p14:creationId xmlns:p14="http://schemas.microsoft.com/office/powerpoint/2010/main" val="509699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0308" y="17585"/>
            <a:ext cx="8605092" cy="1143000"/>
          </a:xfrm>
        </p:spPr>
        <p:txBody>
          <a:bodyPr>
            <a:normAutofit fontScale="90000"/>
          </a:bodyPr>
          <a:lstStyle/>
          <a:p>
            <a:pPr algn="l"/>
            <a:r>
              <a:rPr dirty="0" smtClean="0"/>
              <a:t> Quel est ce document et son contenu ?</a:t>
            </a:r>
            <a:endParaRPr lang="fr-FR" sz="4000" b="1" i="1" dirty="0">
              <a:solidFill>
                <a:schemeClr val="tx2"/>
              </a:solidFill>
            </a:endParaRPr>
          </a:p>
        </p:txBody>
      </p:sp>
      <p:sp>
        <p:nvSpPr>
          <p:cNvPr id="5" name="TextBox 4"/>
          <p:cNvSpPr txBox="1"/>
          <p:nvPr/>
        </p:nvSpPr>
        <p:spPr>
          <a:xfrm>
            <a:off x="609600" y="5867400"/>
            <a:ext cx="8305800" cy="1200329"/>
          </a:xfrm>
          <a:prstGeom prst="rect">
            <a:avLst/>
          </a:prstGeom>
          <a:noFill/>
        </p:spPr>
        <p:txBody>
          <a:bodyPr wrap="square" rtlCol="0">
            <a:spAutoFit/>
          </a:bodyPr>
          <a:lstStyle/>
          <a:p>
            <a:r>
              <a:rPr lang="fr-BE" dirty="0">
                <a:hlinkClick r:id="rId3"/>
              </a:rPr>
              <a:t>https://ec.europa.eu/europeaid/countries/zambia_en</a:t>
            </a:r>
            <a:endParaRPr lang="fr-FR" dirty="0" smtClean="0"/>
          </a:p>
          <a:p>
            <a:r>
              <a:rPr lang="fr-BE" dirty="0" smtClean="0">
                <a:hlinkClick r:id="rId4"/>
              </a:rPr>
              <a:t>https://ec.europa.eu/europeaid/national-indicative-programme-zambia-2014-2020_en</a:t>
            </a:r>
            <a:endParaRPr lang="fr-FR" dirty="0" smtClean="0"/>
          </a:p>
          <a:p>
            <a:endParaRPr lang="fr-FR" dirty="0" smtClean="0"/>
          </a:p>
          <a:p>
            <a:endParaRPr lang="fr-FR" dirty="0"/>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1238832"/>
            <a:ext cx="4891088" cy="443721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40781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76400"/>
          </a:xfrm>
        </p:spPr>
        <p:txBody>
          <a:bodyPr>
            <a:noAutofit/>
          </a:bodyPr>
          <a:lstStyle/>
          <a:p>
            <a:r>
              <a:rPr lang="fr-BE" sz="3600" b="1" dirty="0" smtClean="0">
                <a:solidFill>
                  <a:schemeClr val="tx2"/>
                </a:solidFill>
              </a:rPr>
              <a:t>Le Cadre financier pluriannuel (CFP)</a:t>
            </a:r>
            <a:r>
              <a:t/>
            </a:r>
            <a:br/>
            <a:r>
              <a:rPr lang="fr-BE" sz="3600" b="1" dirty="0" smtClean="0">
                <a:solidFill>
                  <a:schemeClr val="tx2"/>
                </a:solidFill>
              </a:rPr>
              <a:t>Rubrique 4 : L'Europe dans le monde (58,7 milliards d'euros)</a:t>
            </a:r>
            <a:endParaRPr lang="fr-FR" sz="3600" b="1" dirty="0">
              <a:solidFill>
                <a:schemeClr val="tx2"/>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34998"/>
            <a:ext cx="9144000" cy="49580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5206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663" y="1295400"/>
            <a:ext cx="8229600" cy="800100"/>
          </a:xfrm>
        </p:spPr>
        <p:txBody>
          <a:bodyPr>
            <a:normAutofit/>
          </a:bodyPr>
          <a:lstStyle/>
          <a:p>
            <a:r>
              <a:rPr lang="fr-BE" b="1" dirty="0" smtClean="0">
                <a:solidFill>
                  <a:schemeClr val="tx2"/>
                </a:solidFill>
              </a:rPr>
              <a:t>Instrument spécial hors CFP</a:t>
            </a:r>
            <a:endParaRPr lang="fr-FR" b="1" dirty="0">
              <a:solidFill>
                <a:schemeClr val="tx2"/>
              </a:solidFill>
            </a:endParaRPr>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1322" b="1321"/>
          <a:stretch/>
        </p:blipFill>
        <p:spPr bwMode="auto">
          <a:xfrm>
            <a:off x="304800" y="2362200"/>
            <a:ext cx="8481327"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301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rPr dirty="0"/>
              <a:t/>
            </a:r>
            <a:br>
              <a:rPr dirty="0"/>
            </a:br>
            <a:r>
              <a:rPr lang="nl-NL" dirty="0" smtClean="0"/>
              <a:t/>
            </a:r>
            <a:br>
              <a:rPr lang="nl-NL" dirty="0" smtClean="0"/>
            </a:br>
            <a:r>
              <a:rPr lang="nl-NL" dirty="0"/>
              <a:t/>
            </a:r>
            <a:br>
              <a:rPr lang="nl-NL" dirty="0"/>
            </a:br>
            <a:r>
              <a:rPr dirty="0"/>
              <a:t/>
            </a:r>
            <a:br>
              <a:rPr dirty="0"/>
            </a:br>
            <a:r>
              <a:rPr lang="fr-BE" b="1" dirty="0" smtClean="0">
                <a:solidFill>
                  <a:schemeClr val="accent1"/>
                </a:solidFill>
              </a:rPr>
              <a:t>Partie 2 : </a:t>
            </a:r>
            <a:r>
              <a:rPr dirty="0"/>
              <a:t/>
            </a:r>
            <a:br>
              <a:rPr dirty="0"/>
            </a:br>
            <a:r>
              <a:rPr lang="fr-BE" b="1" dirty="0" smtClean="0">
                <a:solidFill>
                  <a:schemeClr val="tx2"/>
                </a:solidFill>
              </a:rPr>
              <a:t>Secteurs prioritaires</a:t>
            </a:r>
            <a:r>
              <a:rPr dirty="0"/>
              <a:t/>
            </a:r>
            <a:br>
              <a:rPr dirty="0"/>
            </a:br>
            <a:r>
              <a:rPr lang="fr-BE" b="1" dirty="0" smtClean="0">
                <a:solidFill>
                  <a:schemeClr val="tx2"/>
                </a:solidFill>
              </a:rPr>
              <a:t>2014-2020</a:t>
            </a:r>
            <a:r>
              <a:rPr dirty="0"/>
              <a:t/>
            </a:r>
            <a:br>
              <a:rPr dirty="0"/>
            </a:br>
            <a:r>
              <a:rPr dirty="0"/>
              <a:t/>
            </a:r>
            <a:br>
              <a:rPr dirty="0"/>
            </a:br>
            <a:endParaRPr lang="fr-FR" b="1" dirty="0">
              <a:solidFill>
                <a:schemeClr val="tx2"/>
              </a:solidFill>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6" y="5775284"/>
            <a:ext cx="9133114" cy="1082716"/>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480" y="0"/>
            <a:ext cx="7559040" cy="1438656"/>
          </a:xfrm>
          <a:prstGeom prst="rect">
            <a:avLst/>
          </a:prstGeom>
        </p:spPr>
      </p:pic>
    </p:spTree>
    <p:extLst>
      <p:ext uri="{BB962C8B-B14F-4D97-AF65-F5344CB8AC3E}">
        <p14:creationId xmlns:p14="http://schemas.microsoft.com/office/powerpoint/2010/main" val="1724302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782" y="76200"/>
            <a:ext cx="9144000" cy="838200"/>
          </a:xfrm>
        </p:spPr>
        <p:txBody>
          <a:bodyPr>
            <a:normAutofit fontScale="90000"/>
          </a:bodyPr>
          <a:lstStyle/>
          <a:p>
            <a:pPr algn="l"/>
            <a:r>
              <a:rPr lang="fr-BE" sz="4000" b="1" i="1" dirty="0" smtClean="0">
                <a:solidFill>
                  <a:schemeClr val="tx2"/>
                </a:solidFill>
              </a:rPr>
              <a:t>Quels secteurs prioritaires sont identifiés dans le PIN ?</a:t>
            </a:r>
            <a:endParaRPr lang="fr-FR" sz="4000" b="1" i="1" dirty="0">
              <a:solidFill>
                <a:schemeClr val="tx2"/>
              </a:solidFill>
            </a:endParaRPr>
          </a:p>
        </p:txBody>
      </p:sp>
      <p:sp>
        <p:nvSpPr>
          <p:cNvPr id="2" name="Content Placeholder 1"/>
          <p:cNvSpPr>
            <a:spLocks noGrp="1"/>
          </p:cNvSpPr>
          <p:nvPr>
            <p:ph sz="half" idx="1"/>
          </p:nvPr>
        </p:nvSpPr>
        <p:spPr/>
        <p:txBody>
          <a:bodyPr>
            <a:normAutofit fontScale="92500" lnSpcReduction="20000"/>
          </a:bodyPr>
          <a:lstStyle/>
          <a:p>
            <a:endParaRPr lang="fr-BE"/>
          </a:p>
        </p:txBody>
      </p:sp>
      <p:sp>
        <p:nvSpPr>
          <p:cNvPr id="3" name="Content Placeholder 2"/>
          <p:cNvSpPr>
            <a:spLocks noGrp="1"/>
          </p:cNvSpPr>
          <p:nvPr>
            <p:ph sz="half" idx="2"/>
          </p:nvPr>
        </p:nvSpPr>
        <p:spPr>
          <a:xfrm>
            <a:off x="5767944" y="1553368"/>
            <a:ext cx="3299856" cy="4247568"/>
          </a:xfrm>
        </p:spPr>
        <p:txBody>
          <a:bodyPr>
            <a:normAutofit fontScale="92500" lnSpcReduction="20000"/>
          </a:bodyPr>
          <a:lstStyle/>
          <a:p>
            <a:r>
              <a:rPr dirty="0" smtClean="0"/>
              <a:t>Énergie (50,4%)</a:t>
            </a:r>
          </a:p>
          <a:p>
            <a:r>
              <a:rPr dirty="0" smtClean="0"/>
              <a:t>Agriculture (22,7%)</a:t>
            </a:r>
          </a:p>
          <a:p>
            <a:r>
              <a:rPr dirty="0" smtClean="0"/>
              <a:t>Gouvernance (20,7%)</a:t>
            </a:r>
          </a:p>
          <a:p>
            <a:r>
              <a:rPr dirty="0" smtClean="0"/>
              <a:t>Transversal : mesures de soutien et appui à l'ON (6,2%)</a:t>
            </a:r>
          </a:p>
          <a:p>
            <a:pPr marL="0" indent="0">
              <a:buNone/>
            </a:pPr>
            <a:endParaRPr lang="fr-FR" dirty="0" smtClean="0"/>
          </a:p>
          <a:p>
            <a:pPr marL="0" indent="0">
              <a:buNone/>
            </a:pPr>
            <a:r>
              <a:rPr dirty="0" smtClean="0"/>
              <a:t>Montant total : </a:t>
            </a:r>
          </a:p>
          <a:p>
            <a:pPr marL="0" indent="0">
              <a:buNone/>
            </a:pPr>
            <a:r>
              <a:rPr dirty="0" smtClean="0"/>
              <a:t>484 millions EUR</a:t>
            </a:r>
            <a:endParaRPr lang="fr-FR" dirty="0"/>
          </a:p>
        </p:txBody>
      </p:sp>
      <p:sp>
        <p:nvSpPr>
          <p:cNvPr id="5" name="TextBox 4"/>
          <p:cNvSpPr txBox="1"/>
          <p:nvPr/>
        </p:nvSpPr>
        <p:spPr>
          <a:xfrm>
            <a:off x="609600" y="5867400"/>
            <a:ext cx="8305800" cy="1200329"/>
          </a:xfrm>
          <a:prstGeom prst="rect">
            <a:avLst/>
          </a:prstGeom>
          <a:noFill/>
        </p:spPr>
        <p:txBody>
          <a:bodyPr wrap="square" rtlCol="0">
            <a:spAutoFit/>
          </a:bodyPr>
          <a:lstStyle/>
          <a:p>
            <a:r>
              <a:rPr lang="fr-BE" dirty="0">
                <a:hlinkClick r:id="rId3"/>
              </a:rPr>
              <a:t>https://ec.europa.eu/europeaid/countries/zambia_en</a:t>
            </a:r>
            <a:endParaRPr lang="fr-FR" dirty="0" smtClean="0"/>
          </a:p>
          <a:p>
            <a:r>
              <a:rPr lang="fr-BE" dirty="0" smtClean="0">
                <a:hlinkClick r:id="rId4"/>
              </a:rPr>
              <a:t>https://ec.europa.eu/europeaid/national-indicative-programme-zambia-2014-2020_en</a:t>
            </a:r>
            <a:endParaRPr lang="fr-FR" dirty="0" smtClean="0"/>
          </a:p>
          <a:p>
            <a:endParaRPr lang="fr-FR" dirty="0" smtClean="0"/>
          </a:p>
          <a:p>
            <a:endParaRPr lang="fr-FR" dirty="0"/>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300" y="1553368"/>
            <a:ext cx="4682044" cy="424756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Right Arrow 5"/>
          <p:cNvSpPr/>
          <p:nvPr/>
        </p:nvSpPr>
        <p:spPr>
          <a:xfrm>
            <a:off x="4777344" y="3236026"/>
            <a:ext cx="990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51667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34400" cy="914400"/>
          </a:xfrm>
        </p:spPr>
        <p:txBody>
          <a:bodyPr>
            <a:normAutofit fontScale="90000"/>
          </a:bodyPr>
          <a:lstStyle/>
          <a:p>
            <a:r>
              <a:rPr lang="fr-BE" b="1" dirty="0" smtClean="0">
                <a:solidFill>
                  <a:schemeClr val="tx2"/>
                </a:solidFill>
              </a:rPr>
              <a:t>Instruments thématiques : secteurs prioritaires</a:t>
            </a:r>
            <a:endParaRPr lang="fr-FR" b="1" dirty="0">
              <a:solidFill>
                <a:schemeClr val="tx2"/>
              </a:solidFill>
            </a:endParaRPr>
          </a:p>
        </p:txBody>
      </p:sp>
      <p:sp>
        <p:nvSpPr>
          <p:cNvPr id="3" name="Content Placeholder 2"/>
          <p:cNvSpPr>
            <a:spLocks noGrp="1"/>
          </p:cNvSpPr>
          <p:nvPr>
            <p:ph idx="1"/>
          </p:nvPr>
        </p:nvSpPr>
        <p:spPr>
          <a:xfrm>
            <a:off x="0" y="1295400"/>
            <a:ext cx="8991600" cy="5562600"/>
          </a:xfrm>
        </p:spPr>
        <p:txBody>
          <a:bodyPr>
            <a:normAutofit fontScale="77500" lnSpcReduction="20000"/>
          </a:bodyPr>
          <a:lstStyle/>
          <a:p>
            <a:r>
              <a:rPr lang="fr-BE" b="1" dirty="0" smtClean="0">
                <a:solidFill>
                  <a:schemeClr val="accent1"/>
                </a:solidFill>
              </a:rPr>
              <a:t>Biens publics et défis mondiaux :</a:t>
            </a:r>
          </a:p>
          <a:p>
            <a:pPr lvl="1"/>
            <a:r>
              <a:rPr dirty="0" smtClean="0"/>
              <a:t>Environnement et changement climatique</a:t>
            </a:r>
          </a:p>
          <a:p>
            <a:pPr lvl="1"/>
            <a:r>
              <a:rPr dirty="0" smtClean="0"/>
              <a:t>Sécurité alimentaire</a:t>
            </a:r>
            <a:endParaRPr lang="fr-FR" dirty="0" smtClean="0"/>
          </a:p>
          <a:p>
            <a:pPr lvl="1"/>
            <a:r>
              <a:rPr dirty="0" smtClean="0"/>
              <a:t>Migration et asile</a:t>
            </a:r>
            <a:endParaRPr lang="fr-FR" dirty="0" smtClean="0"/>
          </a:p>
          <a:p>
            <a:pPr lvl="1"/>
            <a:r>
              <a:rPr dirty="0" smtClean="0"/>
              <a:t>Énergie durable</a:t>
            </a:r>
            <a:endParaRPr lang="fr-FR" dirty="0" smtClean="0"/>
          </a:p>
          <a:p>
            <a:pPr lvl="1"/>
            <a:r>
              <a:rPr dirty="0" smtClean="0"/>
              <a:t>Développement humain (santé, éducation, genre, etc.)</a:t>
            </a:r>
          </a:p>
          <a:p>
            <a:r>
              <a:rPr lang="fr-BE" b="1" dirty="0" smtClean="0">
                <a:solidFill>
                  <a:schemeClr val="accent1"/>
                </a:solidFill>
              </a:rPr>
              <a:t>Instrument OSC-AL :</a:t>
            </a:r>
          </a:p>
          <a:p>
            <a:pPr lvl="1"/>
            <a:r>
              <a:rPr dirty="0" smtClean="0"/>
              <a:t>Améliorer les contributions des OSC et des AL à la gouvernance et</a:t>
            </a:r>
          </a:p>
          <a:p>
            <a:pPr marL="400050" lvl="1" indent="0">
              <a:buNone/>
            </a:pPr>
            <a:r>
              <a:rPr dirty="0" smtClean="0"/>
              <a:t>       aux processus de développement</a:t>
            </a:r>
          </a:p>
          <a:p>
            <a:pPr lvl="1"/>
            <a:r>
              <a:rPr dirty="0" smtClean="0"/>
              <a:t>Renforcer les réseaux régionaux et mondiaux d'OSC et d'AL</a:t>
            </a:r>
            <a:endParaRPr lang="fr-FR" dirty="0" smtClean="0"/>
          </a:p>
          <a:p>
            <a:pPr lvl="1"/>
            <a:r>
              <a:rPr dirty="0" smtClean="0"/>
              <a:t>Développer et soutenir les initiatives d'éducation et de sensibilisation en Europe, sensibiliser les citoyens et les mobiliser autour des questions de développement</a:t>
            </a:r>
          </a:p>
          <a:p>
            <a:r>
              <a:rPr lang="fr-BE" b="1" dirty="0" smtClean="0">
                <a:solidFill>
                  <a:schemeClr val="accent1"/>
                </a:solidFill>
              </a:rPr>
              <a:t>Instrument européen pour la démocratie et les droits de l'homme</a:t>
            </a:r>
            <a:r>
              <a:rPr dirty="0" smtClean="0"/>
              <a:t> </a:t>
            </a:r>
          </a:p>
          <a:p>
            <a:r>
              <a:rPr lang="fr-BE" b="1" dirty="0" smtClean="0">
                <a:solidFill>
                  <a:schemeClr val="accent1"/>
                </a:solidFill>
              </a:rPr>
              <a:t>Instrument contribuant à la stabilité et à la paix</a:t>
            </a:r>
            <a:endParaRPr lang="fr-FR" b="1" dirty="0">
              <a:solidFill>
                <a:schemeClr val="accent1"/>
              </a:solidFill>
            </a:endParaRPr>
          </a:p>
        </p:txBody>
      </p:sp>
    </p:spTree>
    <p:extLst>
      <p:ext uri="{BB962C8B-B14F-4D97-AF65-F5344CB8AC3E}">
        <p14:creationId xmlns:p14="http://schemas.microsoft.com/office/powerpoint/2010/main" val="3564240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normAutofit fontScale="90000"/>
          </a:bodyPr>
          <a:lstStyle/>
          <a:p>
            <a:r>
              <a:rPr lang="fr-BE" b="1" dirty="0" smtClean="0">
                <a:solidFill>
                  <a:schemeClr val="accent1"/>
                </a:solidFill>
              </a:rPr>
              <a:t>Partie 3 :</a:t>
            </a:r>
            <a:r>
              <a:t/>
            </a:r>
            <a:br/>
            <a:r>
              <a:rPr lang="fr-BE" b="1" dirty="0" smtClean="0">
                <a:solidFill>
                  <a:schemeClr val="tx2"/>
                </a:solidFill>
              </a:rPr>
              <a:t>Instruments géographiques / thématiques</a:t>
            </a:r>
            <a:endParaRPr lang="fr-FR" b="1" dirty="0">
              <a:solidFill>
                <a:schemeClr val="tx2"/>
              </a:solidFill>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6" y="5775284"/>
            <a:ext cx="9133114" cy="1082716"/>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0" y="0"/>
            <a:ext cx="7559040" cy="1438656"/>
          </a:xfrm>
          <a:prstGeom prst="rect">
            <a:avLst/>
          </a:prstGeom>
        </p:spPr>
      </p:pic>
    </p:spTree>
    <p:extLst>
      <p:ext uri="{BB962C8B-B14F-4D97-AF65-F5344CB8AC3E}">
        <p14:creationId xmlns:p14="http://schemas.microsoft.com/office/powerpoint/2010/main" val="1455330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dirty="0" smtClean="0"/>
              <a:t>Instruments et programmes de financement 2014-2020</a:t>
            </a:r>
            <a:endParaRPr lang="fr-FR" dirty="0"/>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600199"/>
            <a:ext cx="8229600" cy="50463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92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B4A3BB297603469AB7366C996E6DA0" ma:contentTypeVersion="0" ma:contentTypeDescription="Create a new document." ma:contentTypeScope="" ma:versionID="0a51dc51307b6351033df737c06573ac">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347DE2-25A3-4863-944F-F7A2D1FAA77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3CF42DBE-051E-4B89-8EA6-2281DAEA636C}">
  <ds:schemaRefs>
    <ds:schemaRef ds:uri="http://schemas.microsoft.com/sharepoint/v3/contenttype/forms"/>
  </ds:schemaRefs>
</ds:datastoreItem>
</file>

<file path=customXml/itemProps3.xml><?xml version="1.0" encoding="utf-8"?>
<ds:datastoreItem xmlns:ds="http://schemas.openxmlformats.org/officeDocument/2006/customXml" ds:itemID="{3366444A-FA08-432D-9D2B-8F92D35890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48</TotalTime>
  <Words>1667</Words>
  <Application>Microsoft Macintosh PowerPoint</Application>
  <PresentationFormat>Présentation à l'écran (4:3)</PresentationFormat>
  <Paragraphs>167</Paragraphs>
  <Slides>13</Slides>
  <Notes>12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Calibri</vt:lpstr>
      <vt:lpstr>Wingdings</vt:lpstr>
      <vt:lpstr>Arial</vt:lpstr>
      <vt:lpstr>Office Theme</vt:lpstr>
      <vt:lpstr>    Partie 1 :  De quelle manière la coopération de l'UE avec ce pays s'insère t-elle dans le cadre plus large de l'UE ?  </vt:lpstr>
      <vt:lpstr> Quel est ce document et son contenu ?</vt:lpstr>
      <vt:lpstr>Le Cadre financier pluriannuel (CFP) Rubrique 4 : L'Europe dans le monde (58,7 milliards d'euros)</vt:lpstr>
      <vt:lpstr>Instrument spécial hors CFP</vt:lpstr>
      <vt:lpstr>    Partie 2 :  Secteurs prioritaires 2014-2020  </vt:lpstr>
      <vt:lpstr>Quels secteurs prioritaires sont identifiés dans le PIN ?</vt:lpstr>
      <vt:lpstr>Instruments thématiques : secteurs prioritaires</vt:lpstr>
      <vt:lpstr>Partie 3 : Instruments géographiques / thématiques</vt:lpstr>
      <vt:lpstr>Instruments et programmes de financement 2014-2020</vt:lpstr>
      <vt:lpstr>  Partie 4 :  Les acteurs et le processus de programmation  </vt:lpstr>
      <vt:lpstr>Acteurs impliqués dans le processus de programmation</vt:lpstr>
      <vt:lpstr>La programmation géographique : calendrier</vt:lpstr>
      <vt:lpstr>Examen à mi-parcours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gwharton</dc:creator>
  <cp:lastModifiedBy>Utilisateur de Microsoft Office</cp:lastModifiedBy>
  <cp:revision>97</cp:revision>
  <dcterms:created xsi:type="dcterms:W3CDTF">2015-08-09T14:31:50Z</dcterms:created>
  <dcterms:modified xsi:type="dcterms:W3CDTF">2016-03-20T11:14:10Z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0x010100D6B4A3BB297603469AB7366C996E6DA0</vt:lpwstr>
  </property>
</Properties>
</file>